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61" r:id="rId2"/>
    <p:sldId id="262" r:id="rId3"/>
    <p:sldId id="264" r:id="rId4"/>
    <p:sldId id="265" r:id="rId5"/>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p:scale>
          <a:sx n="66" d="100"/>
          <a:sy n="66" d="100"/>
        </p:scale>
        <p:origin x="-1416" y="-72"/>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2017/5/2</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2017/5/2</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www.nenkin.go.jp/section/soudan/"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a:t>
            </a:r>
            <a:r>
              <a:rPr lang="ja-JP" sz="3600" b="1" kern="1200"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手続きは</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grpSp>
        <p:nvGrpSpPr>
          <p:cNvPr id="13" name="グループ化 12"/>
          <p:cNvGrpSpPr/>
          <p:nvPr/>
        </p:nvGrpSpPr>
        <p:grpSpPr>
          <a:xfrm>
            <a:off x="13337388" y="4499588"/>
            <a:ext cx="2595245" cy="972820"/>
            <a:chOff x="5258859" y="3591549"/>
            <a:chExt cx="2595245" cy="972820"/>
          </a:xfrm>
        </p:grpSpPr>
        <p:sp>
          <p:nvSpPr>
            <p:cNvPr id="16" name="角丸四角形 15"/>
            <p:cNvSpPr>
              <a:spLocks/>
            </p:cNvSpPr>
            <p:nvPr/>
          </p:nvSpPr>
          <p:spPr>
            <a:xfrm>
              <a:off x="5258859" y="3591549"/>
              <a:ext cx="2595245"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Picture 3" descr="C:\Documents and Settings\okoshi\デスクトップ\1pixe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9181" y="3741409"/>
              <a:ext cx="2514600" cy="673100"/>
            </a:xfrm>
            <a:prstGeom prst="rect">
              <a:avLst/>
            </a:prstGeom>
            <a:noFill/>
            <a:ln>
              <a:noFill/>
            </a:ln>
          </p:spPr>
        </p:pic>
      </p:grpSp>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 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a:t>
            </a:r>
            <a:r>
              <a:rPr kumimoji="1"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適用事業所に使用される人で、以下に該当する人は、すべて厚生年金保険・健康保険の被保険者となります。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3">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4">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5"/>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5"/>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5"/>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51929" y="951533"/>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51929" y="2390212"/>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51929" y="5924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81749" y="1010188"/>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81749" y="2438682"/>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81746" y="59735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36693513"/>
              </p:ext>
            </p:extLst>
          </p:nvPr>
        </p:nvGraphicFramePr>
        <p:xfrm>
          <a:off x="1476154" y="4087402"/>
          <a:ext cx="7602276" cy="1382324"/>
        </p:xfrm>
        <a:graphic>
          <a:graphicData uri="http://schemas.openxmlformats.org/drawingml/2006/table">
            <a:tbl>
              <a:tblPr firstRow="1" firstCol="1" bandRow="1">
                <a:tableStyleId>{B301B821-A1FF-4177-AEE7-76D212191A09}</a:tableStyleId>
              </a:tblPr>
              <a:tblGrid>
                <a:gridCol w="1266610"/>
                <a:gridCol w="1267482"/>
                <a:gridCol w="1266610"/>
                <a:gridCol w="1267482"/>
                <a:gridCol w="1266610"/>
                <a:gridCol w="1267482"/>
              </a:tblGrid>
              <a:tr h="449071">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保険料</a:t>
                      </a:r>
                      <a:r>
                        <a:rPr lang="ja-JP" sz="1400" kern="0" dirty="0">
                          <a:effectLst/>
                        </a:rPr>
                        <a:t>負担（１月当たり）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年金</a:t>
                      </a:r>
                      <a:r>
                        <a:rPr lang="ja-JP" sz="1400" kern="0" dirty="0">
                          <a:effectLst/>
                        </a:rPr>
                        <a:t>給付の増加額（１年当たり）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446567">
                <a:tc>
                  <a:txBody>
                    <a:bodyPr/>
                    <a:lstStyle/>
                    <a:p>
                      <a:pPr algn="ctr" fontAlgn="base">
                        <a:lnSpc>
                          <a:spcPts val="1275"/>
                        </a:lnSpc>
                        <a:spcBef>
                          <a:spcPts val="215"/>
                        </a:spcBef>
                        <a:spcAft>
                          <a:spcPts val="15"/>
                        </a:spcAft>
                      </a:pPr>
                      <a:endParaRPr lang="en-US" altLang="ja-JP" sz="1400" b="0" kern="0" dirty="0" smtClean="0">
                        <a:effectLst/>
                      </a:endParaRPr>
                    </a:p>
                    <a:p>
                      <a:pPr algn="ctr" fontAlgn="base">
                        <a:lnSpc>
                          <a:spcPts val="1275"/>
                        </a:lnSpc>
                        <a:spcBef>
                          <a:spcPts val="215"/>
                        </a:spcBef>
                        <a:spcAft>
                          <a:spcPts val="15"/>
                        </a:spcAft>
                      </a:pPr>
                      <a:r>
                        <a:rPr lang="ja-JP" sz="1400" b="0" kern="0" dirty="0" smtClean="0">
                          <a:effectLst/>
                        </a:rPr>
                        <a:t>健康</a:t>
                      </a:r>
                      <a:r>
                        <a:rPr lang="ja-JP" sz="1400" b="0" kern="0" dirty="0">
                          <a:effectLst/>
                        </a:rPr>
                        <a:t>保険</a:t>
                      </a:r>
                      <a:endParaRPr lang="ja-JP" sz="1400" b="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厚生</a:t>
                      </a:r>
                      <a:r>
                        <a:rPr lang="ja-JP" sz="1400" kern="0" dirty="0">
                          <a:effectLst/>
                        </a:rPr>
                        <a:t>年金</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合計</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１年</a:t>
                      </a:r>
                      <a:r>
                        <a:rPr lang="ja-JP" sz="1400" kern="0" dirty="0">
                          <a:effectLst/>
                        </a:rPr>
                        <a:t>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20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40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686">
                <a:tc>
                  <a:txBody>
                    <a:bodyPr/>
                    <a:lstStyle/>
                    <a:p>
                      <a:pPr algn="ctr" fontAlgn="base" latinLnBrk="1">
                        <a:lnSpc>
                          <a:spcPts val="1275"/>
                        </a:lnSpc>
                        <a:spcBef>
                          <a:spcPts val="215"/>
                        </a:spcBef>
                        <a:spcAft>
                          <a:spcPts val="15"/>
                        </a:spcAft>
                      </a:pPr>
                      <a:r>
                        <a:rPr lang="ja-JP" altLang="en-US" sz="1200" b="0" kern="0" dirty="0" smtClean="0">
                          <a:effectLst/>
                        </a:rPr>
                        <a:t>９，９１０</a:t>
                      </a:r>
                      <a:r>
                        <a:rPr lang="ja-JP" sz="1200" b="0" kern="0" dirty="0" smtClean="0">
                          <a:effectLst/>
                        </a:rPr>
                        <a:t>円</a:t>
                      </a:r>
                      <a:endParaRPr lang="ja-JP" sz="2000" b="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１８，１８４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２８，０９４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１３，２００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２６３，０００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smtClean="0">
                          <a:effectLst/>
                        </a:rPr>
                        <a:t>５２６，２００</a:t>
                      </a:r>
                      <a:r>
                        <a:rPr lang="ja-JP" sz="1200" kern="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テキスト ボックス 10"/>
          <p:cNvSpPr txBox="1"/>
          <p:nvPr/>
        </p:nvSpPr>
        <p:spPr>
          <a:xfrm>
            <a:off x="647700" y="1463573"/>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47701" y="2972142"/>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456660" y="3716949"/>
            <a:ext cx="4698722"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（モデルケース）　月収</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２００，０００</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円の場合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56660" y="5586326"/>
            <a:ext cx="7549116" cy="307777"/>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年金給付の増加額とは、厚生年金保険に加入した場合に増える額を指します。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78465" y="64208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06" y="6997700"/>
            <a:ext cx="8062794" cy="3467100"/>
          </a:xfrm>
          <a:prstGeom prst="rect">
            <a:avLst/>
          </a:prstGeom>
          <a:noFill/>
          <a:ln>
            <a:noFill/>
          </a:ln>
        </p:spPr>
      </p:pic>
      <p:sp>
        <p:nvSpPr>
          <p:cNvPr id="18" name="角丸四角形吹き出し 17"/>
          <p:cNvSpPr/>
          <p:nvPr/>
        </p:nvSpPr>
        <p:spPr>
          <a:xfrm>
            <a:off x="6008084" y="91978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5529" y="10705493"/>
            <a:ext cx="9684000" cy="438787"/>
            <a:chOff x="651929" y="11350249"/>
            <a:chExt cx="9684000" cy="438787"/>
          </a:xfrm>
        </p:grpSpPr>
        <p:sp>
          <p:nvSpPr>
            <p:cNvPr id="32" name="角丸四角形 31"/>
            <p:cNvSpPr/>
            <p:nvPr/>
          </p:nvSpPr>
          <p:spPr>
            <a:xfrm>
              <a:off x="6519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53530" y="1131913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51929" y="128588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824365" y="133252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83668" y="8883243"/>
            <a:ext cx="9727131"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万人に新規の療養補償給付</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万人に労災年金</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を支給しました</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502722" y="10652261"/>
            <a:ext cx="9727128"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に新規の</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求職者給付（いわゆる失業手当</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行いました。</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380839" y="9221797"/>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a:t>
            </a: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手続きは</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990815"/>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56670" y="11380464"/>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450217" y="12842447"/>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49924" y="12529876"/>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271" y="14400838"/>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619936" y="13427222"/>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342900" y="1452789"/>
            <a:ext cx="9848846" cy="1998184"/>
            <a:chOff x="342900" y="-147411"/>
            <a:chExt cx="9848846" cy="19981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42900" y="7735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、常勤、パート、アルバイト、派遣等の名称や雇用形態にかかわらず、労働者を一人でも雇っている事業場は、加入することが義務づけられています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342900" y="3600458"/>
            <a:ext cx="9830453" cy="1218496"/>
            <a:chOff x="380647" y="2574661"/>
            <a:chExt cx="9830453" cy="1218496"/>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19100" y="3208382"/>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342900" y="5011426"/>
            <a:ext cx="9820597" cy="1260787"/>
            <a:chOff x="380647" y="4854883"/>
            <a:chExt cx="9820597" cy="1260787"/>
          </a:xfrm>
        </p:grpSpPr>
        <p:sp>
          <p:nvSpPr>
            <p:cNvPr id="8" name="角丸四角形 7"/>
            <p:cNvSpPr/>
            <p:nvPr/>
          </p:nvSpPr>
          <p:spPr>
            <a:xfrm>
              <a:off x="380647" y="4854883"/>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09244" y="5530895"/>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342900" y="6471453"/>
            <a:ext cx="9830453" cy="1284358"/>
            <a:chOff x="361293" y="6617840"/>
            <a:chExt cx="9830453" cy="1284358"/>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99746" y="7317423"/>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342900" y="8031624"/>
            <a:ext cx="9830453" cy="1790057"/>
            <a:chOff x="485415" y="11203486"/>
            <a:chExt cx="9830453" cy="1790057"/>
          </a:xfrm>
        </p:grpSpPr>
        <p:sp>
          <p:nvSpPr>
            <p:cNvPr id="7" name="角丸四角形 6"/>
            <p:cNvSpPr/>
            <p:nvPr/>
          </p:nvSpPr>
          <p:spPr>
            <a:xfrm>
              <a:off x="485415" y="11203486"/>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523868" y="11916325"/>
              <a:ext cx="9792000"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832473740"/>
              </p:ext>
            </p:extLst>
          </p:nvPr>
        </p:nvGraphicFramePr>
        <p:xfrm>
          <a:off x="380648" y="693106"/>
          <a:ext cx="9830452" cy="365760"/>
        </p:xfrm>
        <a:graphic>
          <a:graphicData uri="http://schemas.openxmlformats.org/drawingml/2006/table">
            <a:tbl>
              <a:tblPr firstRow="1" firstCol="1" bandRow="1"/>
              <a:tblGrid>
                <a:gridCol w="9830452"/>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22" name="角丸四角形 21"/>
          <p:cNvSpPr/>
          <p:nvPr/>
        </p:nvSpPr>
        <p:spPr>
          <a:xfrm>
            <a:off x="342900" y="991432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社会保険や労働保険の加入手続きを怠っているとどのような問題がありますか？</a:t>
            </a:r>
          </a:p>
        </p:txBody>
      </p:sp>
      <p:sp>
        <p:nvSpPr>
          <p:cNvPr id="23" name="テキスト ボックス 22"/>
          <p:cNvSpPr txBox="1"/>
          <p:nvPr/>
        </p:nvSpPr>
        <p:spPr>
          <a:xfrm>
            <a:off x="290536" y="10339181"/>
            <a:ext cx="9939614" cy="4154984"/>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手続きを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1596</Words>
  <Application>Microsoft Office PowerPoint</Application>
  <PresentationFormat>ユーザー設定</PresentationFormat>
  <Paragraphs>121</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oj001661</cp:lastModifiedBy>
  <cp:revision>221</cp:revision>
  <cp:lastPrinted>2017-03-30T02:12:08Z</cp:lastPrinted>
  <dcterms:created xsi:type="dcterms:W3CDTF">2017-02-15T01:00:51Z</dcterms:created>
  <dcterms:modified xsi:type="dcterms:W3CDTF">2017-05-02T13:46:56Z</dcterms:modified>
</cp:coreProperties>
</file>