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000066"/>
    <a:srgbClr val="FFCCFF"/>
    <a:srgbClr val="003399"/>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0" autoAdjust="0"/>
    <p:restoredTop sz="89420" autoAdjust="0"/>
  </p:normalViewPr>
  <p:slideViewPr>
    <p:cSldViewPr snapToGrid="0">
      <p:cViewPr varScale="1">
        <p:scale>
          <a:sx n="66" d="100"/>
          <a:sy n="66" d="100"/>
        </p:scale>
        <p:origin x="1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46413" cy="509588"/>
          </a:xfrm>
          <a:prstGeom prst="rect">
            <a:avLst/>
          </a:prstGeom>
        </p:spPr>
        <p:txBody>
          <a:bodyPr vert="horz" lIns="91421" tIns="45710" rIns="91421"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3038" y="1"/>
            <a:ext cx="3046412" cy="509588"/>
          </a:xfrm>
          <a:prstGeom prst="rect">
            <a:avLst/>
          </a:prstGeom>
        </p:spPr>
        <p:txBody>
          <a:bodyPr vert="horz" lIns="91421" tIns="45710" rIns="91421" bIns="45710" rtlCol="0"/>
          <a:lstStyle>
            <a:lvl1pPr algn="r">
              <a:defRPr sz="1200"/>
            </a:lvl1pPr>
          </a:lstStyle>
          <a:p>
            <a:fld id="{11934159-B835-420C-8CEA-49921C4FE521}" type="datetimeFigureOut">
              <a:rPr kumimoji="1" lang="ja-JP" altLang="en-US" smtClean="0"/>
              <a:t>2024/1/11</a:t>
            </a:fld>
            <a:endParaRPr kumimoji="1" lang="ja-JP" altLang="en-US"/>
          </a:p>
        </p:txBody>
      </p:sp>
      <p:sp>
        <p:nvSpPr>
          <p:cNvPr id="4" name="スライド イメージ プレースホルダー 3"/>
          <p:cNvSpPr>
            <a:spLocks noGrp="1" noRot="1" noChangeAspect="1"/>
          </p:cNvSpPr>
          <p:nvPr>
            <p:ph type="sldImg" idx="2"/>
          </p:nvPr>
        </p:nvSpPr>
        <p:spPr>
          <a:xfrm>
            <a:off x="1230313" y="1270000"/>
            <a:ext cx="4570412" cy="3429000"/>
          </a:xfrm>
          <a:prstGeom prst="rect">
            <a:avLst/>
          </a:prstGeom>
          <a:noFill/>
          <a:ln w="12700">
            <a:solidFill>
              <a:prstClr val="black"/>
            </a:solidFill>
          </a:ln>
        </p:spPr>
        <p:txBody>
          <a:bodyPr vert="horz" lIns="91421" tIns="45710" rIns="91421" bIns="45710" rtlCol="0" anchor="ctr"/>
          <a:lstStyle/>
          <a:p>
            <a:endParaRPr lang="ja-JP" altLang="en-US"/>
          </a:p>
        </p:txBody>
      </p:sp>
      <p:sp>
        <p:nvSpPr>
          <p:cNvPr id="5" name="ノート プレースホルダー 4"/>
          <p:cNvSpPr>
            <a:spLocks noGrp="1"/>
          </p:cNvSpPr>
          <p:nvPr>
            <p:ph type="body" sz="quarter" idx="3"/>
          </p:nvPr>
        </p:nvSpPr>
        <p:spPr>
          <a:xfrm>
            <a:off x="703264" y="4891090"/>
            <a:ext cx="5624512" cy="4002086"/>
          </a:xfrm>
          <a:prstGeom prst="rect">
            <a:avLst/>
          </a:prstGeom>
        </p:spPr>
        <p:txBody>
          <a:bodyPr vert="horz" lIns="91421" tIns="45710" rIns="91421" bIns="4571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653590"/>
            <a:ext cx="3046413" cy="509587"/>
          </a:xfrm>
          <a:prstGeom prst="rect">
            <a:avLst/>
          </a:prstGeom>
        </p:spPr>
        <p:txBody>
          <a:bodyPr vert="horz" lIns="91421" tIns="45710" rIns="91421"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3038" y="9653590"/>
            <a:ext cx="3046412" cy="509587"/>
          </a:xfrm>
          <a:prstGeom prst="rect">
            <a:avLst/>
          </a:prstGeom>
        </p:spPr>
        <p:txBody>
          <a:bodyPr vert="horz" lIns="91421" tIns="45710" rIns="91421" bIns="45710" rtlCol="0" anchor="b"/>
          <a:lstStyle>
            <a:lvl1pPr algn="r">
              <a:defRPr sz="1200"/>
            </a:lvl1pPr>
          </a:lstStyle>
          <a:p>
            <a:fld id="{1ABC30F0-2625-409A-BF39-9F96D022DA76}" type="slidenum">
              <a:rPr kumimoji="1" lang="ja-JP" altLang="en-US" smtClean="0"/>
              <a:t>‹#›</a:t>
            </a:fld>
            <a:endParaRPr kumimoji="1" lang="ja-JP" altLang="en-US"/>
          </a:p>
        </p:txBody>
      </p:sp>
    </p:spTree>
    <p:extLst>
      <p:ext uri="{BB962C8B-B14F-4D97-AF65-F5344CB8AC3E}">
        <p14:creationId xmlns:p14="http://schemas.microsoft.com/office/powerpoint/2010/main" val="274563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ﾎﾟｯﾌﾟ体" panose="040B0A00000000000000" pitchFamily="50" charset="-128"/>
                <a:ea typeface="HGP創英角ﾎﾟｯﾌﾟ体" panose="040B0A00000000000000" pitchFamily="50" charset="-128"/>
              </a:rPr>
              <a:t>ベランダ</a:t>
            </a:r>
          </a:p>
          <a:p>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2</a:t>
            </a:fld>
            <a:endParaRPr kumimoji="1" lang="ja-JP" altLang="en-US"/>
          </a:p>
        </p:txBody>
      </p:sp>
    </p:spTree>
    <p:extLst>
      <p:ext uri="{BB962C8B-B14F-4D97-AF65-F5344CB8AC3E}">
        <p14:creationId xmlns:p14="http://schemas.microsoft.com/office/powerpoint/2010/main" val="169716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3</a:t>
            </a:fld>
            <a:endParaRPr kumimoji="1" lang="ja-JP" altLang="en-US"/>
          </a:p>
        </p:txBody>
      </p:sp>
    </p:spTree>
    <p:extLst>
      <p:ext uri="{BB962C8B-B14F-4D97-AF65-F5344CB8AC3E}">
        <p14:creationId xmlns:p14="http://schemas.microsoft.com/office/powerpoint/2010/main" val="165855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4</a:t>
            </a:fld>
            <a:endParaRPr kumimoji="1" lang="ja-JP" altLang="en-US"/>
          </a:p>
        </p:txBody>
      </p:sp>
    </p:spTree>
    <p:extLst>
      <p:ext uri="{BB962C8B-B14F-4D97-AF65-F5344CB8AC3E}">
        <p14:creationId xmlns:p14="http://schemas.microsoft.com/office/powerpoint/2010/main" val="38530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65100" algn="just">
              <a:lnSpc>
                <a:spcPts val="2700"/>
              </a:lnSpc>
              <a:tabLst>
                <a:tab pos="1457960" algn="l"/>
              </a:tabLst>
            </a:pP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ただし、呼出しベルについては</a:t>
            </a:r>
            <a:endParaRPr lang="en-US"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トラブルの原因となることもありますので注意してください。このため、</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旅行や出張で長期</a:t>
            </a:r>
            <a:endParaRPr lang="en-US"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不在</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となる方や</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夜勤明けで</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参加が困難な方の</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事前</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把握をお願いします。</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5</a:t>
            </a:fld>
            <a:endParaRPr kumimoji="1" lang="ja-JP" altLang="en-US"/>
          </a:p>
        </p:txBody>
      </p:sp>
    </p:spTree>
    <p:extLst>
      <p:ext uri="{BB962C8B-B14F-4D97-AF65-F5344CB8AC3E}">
        <p14:creationId xmlns:p14="http://schemas.microsoft.com/office/powerpoint/2010/main" val="373784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30200" indent="-165100" algn="just">
              <a:lnSpc>
                <a:spcPts val="3200"/>
              </a:lnSpc>
              <a:spcAft>
                <a:spcPts val="0"/>
              </a:spcAft>
              <a:tabLst>
                <a:tab pos="1457960" algn="l"/>
              </a:tabLst>
            </a:pPr>
            <a:r>
              <a:rPr kumimoji="1" lang="ja-JP" altLang="en-US" dirty="0" smtClean="0"/>
              <a:t>地震発生後</a:t>
            </a:r>
            <a:r>
              <a:rPr kumimoji="1" lang="en-US" altLang="ja-JP" dirty="0" smtClean="0"/>
              <a:t>10</a:t>
            </a:r>
            <a:r>
              <a:rPr kumimoji="1" lang="ja-JP" altLang="en-US" dirty="0" smtClean="0"/>
              <a:t>分後、</a:t>
            </a:r>
            <a:r>
              <a:rPr kumimoji="1" lang="en-US" altLang="ja-JP" dirty="0" smtClean="0"/>
              <a:t>30</a:t>
            </a:r>
            <a:r>
              <a:rPr kumimoji="1" lang="ja-JP" altLang="en-US" dirty="0" smtClean="0"/>
              <a:t>分後、</a:t>
            </a:r>
            <a:r>
              <a:rPr kumimoji="1" lang="en-US" altLang="ja-JP" dirty="0" smtClean="0"/>
              <a:t>1</a:t>
            </a:r>
            <a:r>
              <a:rPr kumimoji="1" lang="ja-JP" altLang="en-US" dirty="0" smtClean="0"/>
              <a:t>時間後でハンカチ掲示数を把握することも重要。</a:t>
            </a:r>
            <a:endParaRPr kumimoji="1" lang="en-US" altLang="ja-JP" dirty="0" smtClean="0"/>
          </a:p>
          <a:p>
            <a:pPr marL="330200" indent="-165100" algn="just">
              <a:lnSpc>
                <a:spcPts val="3200"/>
              </a:lnSpc>
              <a:spcAft>
                <a:spcPts val="0"/>
              </a:spcAft>
              <a:tabLst>
                <a:tab pos="1457960" algn="l"/>
              </a:tabLst>
            </a:pP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④</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連動</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訓練等の実施（記載をやめ、口頭で説明）</a:t>
            </a:r>
            <a:endParaRPr lang="en-US"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30200" indent="-165100" algn="just">
              <a:lnSpc>
                <a:spcPts val="3200"/>
              </a:lnSpc>
              <a:spcAft>
                <a:spcPts val="0"/>
              </a:spcAft>
              <a:tabLst>
                <a:tab pos="1457960" algn="l"/>
              </a:tabLst>
            </a:pP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避難場所や避難所の確認、避難経路の複数選定、非常持ち出し袋、</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避難行</a:t>
            </a:r>
            <a:endParaRPr lang="en-US"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330200" indent="-165100" algn="just">
              <a:lnSpc>
                <a:spcPts val="3200"/>
              </a:lnSpc>
              <a:spcAft>
                <a:spcPts val="0"/>
              </a:spcAft>
              <a:tabLst>
                <a:tab pos="1457960" algn="l"/>
              </a:tabLst>
            </a:pP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動要支援者の避難訓練（避難場所等までの緊急搬送訓練）</a:t>
            </a:r>
            <a:r>
              <a:rPr lang="ja-JP" altLang="en-US"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、避難場所等での初期消火訓練や防災資機材使用方法説明、炊出し訓練等</a:t>
            </a:r>
            <a:r>
              <a:rPr lang="ja-JP" altLang="ja-JP" sz="1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を実施する。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6</a:t>
            </a:fld>
            <a:endParaRPr kumimoji="1" lang="ja-JP" altLang="en-US"/>
          </a:p>
        </p:txBody>
      </p:sp>
    </p:spTree>
    <p:extLst>
      <p:ext uri="{BB962C8B-B14F-4D97-AF65-F5344CB8AC3E}">
        <p14:creationId xmlns:p14="http://schemas.microsoft.com/office/powerpoint/2010/main" val="107282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日本大震災の時、福島県のある町は警戒避難区域に指定され避難を余儀なくされました。しばらくして一時帰宅許可が下りて自宅に戻ったところ、多くの住居は窓ガラスが割られ、空き巣が入っていたというのも事実です。日本人はモラルが高いと信じていましたが、極めて残念な話。コンビニのＡＴＭもかなりの被害に遭っていたようです。このため、避難所に避難して安心ではない。必要に応じて地域警戒巡視を続け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7</a:t>
            </a:fld>
            <a:endParaRPr kumimoji="1" lang="ja-JP" altLang="en-US"/>
          </a:p>
        </p:txBody>
      </p:sp>
    </p:spTree>
    <p:extLst>
      <p:ext uri="{BB962C8B-B14F-4D97-AF65-F5344CB8AC3E}">
        <p14:creationId xmlns:p14="http://schemas.microsoft.com/office/powerpoint/2010/main" val="9325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訓練のための訓練にならないこと！</a:t>
            </a:r>
            <a:endParaRPr kumimoji="1" lang="en-US" altLang="ja-JP" dirty="0" smtClean="0"/>
          </a:p>
          <a:p>
            <a:r>
              <a:rPr kumimoji="1" lang="ja-JP" altLang="en-US" dirty="0" smtClean="0"/>
              <a:t>本来は地震で負傷して動けない人を救出するための手段の一つ。</a:t>
            </a:r>
            <a:endParaRPr kumimoji="1" lang="en-US" altLang="ja-JP" dirty="0" smtClean="0"/>
          </a:p>
          <a:p>
            <a:r>
              <a:rPr kumimoji="1" lang="ja-JP" altLang="en-US" dirty="0" smtClean="0"/>
              <a:t>市民全員がスマホで電話、メール、ラインやチャット等で近所の友人等に救助を呼べるのであれば黄色いハンカチをわざわざ玄関先まで掲示する必要はない。　助けてほしい場合、ナースコールのようなボタンを押せば玄関先のパトランプがピカピカ発光して回転できるようにしておけばすぐに助けが来るかも</a:t>
            </a:r>
            <a:endParaRPr kumimoji="1" lang="ja-JP" altLang="en-US" dirty="0"/>
          </a:p>
        </p:txBody>
      </p:sp>
      <p:sp>
        <p:nvSpPr>
          <p:cNvPr id="4" name="スライド番号プレースホルダー 3"/>
          <p:cNvSpPr>
            <a:spLocks noGrp="1"/>
          </p:cNvSpPr>
          <p:nvPr>
            <p:ph type="sldNum" sz="quarter" idx="10"/>
          </p:nvPr>
        </p:nvSpPr>
        <p:spPr/>
        <p:txBody>
          <a:bodyPr/>
          <a:lstStyle/>
          <a:p>
            <a:fld id="{1ABC30F0-2625-409A-BF39-9F96D022DA76}" type="slidenum">
              <a:rPr kumimoji="1" lang="ja-JP" altLang="en-US" smtClean="0"/>
              <a:t>8</a:t>
            </a:fld>
            <a:endParaRPr kumimoji="1" lang="ja-JP" altLang="en-US"/>
          </a:p>
        </p:txBody>
      </p:sp>
    </p:spTree>
    <p:extLst>
      <p:ext uri="{BB962C8B-B14F-4D97-AF65-F5344CB8AC3E}">
        <p14:creationId xmlns:p14="http://schemas.microsoft.com/office/powerpoint/2010/main" val="246190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47508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4799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23636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75434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66277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304354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00657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01729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44185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37478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BE7BA7-2981-4A8D-8EA1-83E1E75BE26C}"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238816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E7BA7-2981-4A8D-8EA1-83E1E75BE26C}" type="datetimeFigureOut">
              <a:rPr kumimoji="1" lang="ja-JP" altLang="en-US" smtClean="0"/>
              <a:t>2024/1/11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C6402-F7A2-49D7-B5BA-4A0C2A3EAF5F}" type="slidenum">
              <a:rPr kumimoji="1" lang="ja-JP" altLang="en-US" smtClean="0"/>
              <a:t>‹#›</a:t>
            </a:fld>
            <a:endParaRPr kumimoji="1" lang="ja-JP" altLang="en-US"/>
          </a:p>
        </p:txBody>
      </p:sp>
    </p:spTree>
    <p:extLst>
      <p:ext uri="{BB962C8B-B14F-4D97-AF65-F5344CB8AC3E}">
        <p14:creationId xmlns:p14="http://schemas.microsoft.com/office/powerpoint/2010/main" val="11436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5900" y="545296"/>
            <a:ext cx="7202033" cy="1637505"/>
          </a:xfrm>
        </p:spPr>
        <p:txBody>
          <a:bodyPr>
            <a:normAutofit fontScale="90000"/>
          </a:bodyPr>
          <a:lstStyle/>
          <a:p>
            <a:r>
              <a:rPr kumimoji="1" lang="ja-JP" altLang="en-US" dirty="0" smtClean="0">
                <a:latin typeface="HGP創英角ﾎﾟｯﾌﾟ体" panose="040B0A00000000000000" pitchFamily="50" charset="-128"/>
                <a:ea typeface="HGP創英角ﾎﾟｯﾌﾟ体" panose="040B0A00000000000000" pitchFamily="50" charset="-128"/>
              </a:rPr>
              <a:t>安否確認訓練は</a:t>
            </a:r>
            <a:r>
              <a:rPr kumimoji="1" lang="en-US" altLang="ja-JP" dirty="0" smtClean="0">
                <a:latin typeface="HGP創英角ﾎﾟｯﾌﾟ体" panose="040B0A00000000000000" pitchFamily="50" charset="-128"/>
                <a:ea typeface="HGP創英角ﾎﾟｯﾌﾟ体" panose="040B0A00000000000000" pitchFamily="50" charset="-128"/>
              </a:rPr>
              <a:t/>
            </a:r>
            <a:br>
              <a:rPr kumimoji="1" lang="en-US" altLang="ja-JP" dirty="0" smtClean="0">
                <a:latin typeface="HGP創英角ﾎﾟｯﾌﾟ体" panose="040B0A00000000000000" pitchFamily="50" charset="-128"/>
                <a:ea typeface="HGP創英角ﾎﾟｯﾌﾟ体" panose="040B0A00000000000000" pitchFamily="50" charset="-128"/>
              </a:rPr>
            </a:br>
            <a:r>
              <a:rPr kumimoji="1" lang="ja-JP" altLang="en-US" dirty="0" smtClean="0">
                <a:latin typeface="HGP創英角ﾎﾟｯﾌﾟ体" panose="040B0A00000000000000" pitchFamily="50" charset="-128"/>
                <a:ea typeface="HGP創英角ﾎﾟｯﾌﾟ体" panose="040B0A00000000000000" pitchFamily="50" charset="-128"/>
              </a:rPr>
              <a:t>思いやり訓練</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stretch>
            <a:fillRect/>
          </a:stretch>
        </p:blipFill>
        <p:spPr>
          <a:xfrm>
            <a:off x="-215900" y="2728097"/>
            <a:ext cx="9550400" cy="4129903"/>
          </a:xfrm>
          <a:prstGeom prst="rect">
            <a:avLst/>
          </a:prstGeom>
        </p:spPr>
      </p:pic>
      <p:pic>
        <p:nvPicPr>
          <p:cNvPr id="5" name="図 4"/>
          <p:cNvPicPr>
            <a:picLocks noChangeAspect="1"/>
          </p:cNvPicPr>
          <p:nvPr/>
        </p:nvPicPr>
        <p:blipFill>
          <a:blip r:embed="rId3"/>
          <a:stretch>
            <a:fillRect/>
          </a:stretch>
        </p:blipFill>
        <p:spPr>
          <a:xfrm>
            <a:off x="6362700" y="0"/>
            <a:ext cx="2781300" cy="2781300"/>
          </a:xfrm>
          <a:prstGeom prst="rect">
            <a:avLst/>
          </a:prstGeom>
        </p:spPr>
      </p:pic>
    </p:spTree>
    <p:extLst>
      <p:ext uri="{BB962C8B-B14F-4D97-AF65-F5344CB8AC3E}">
        <p14:creationId xmlns:p14="http://schemas.microsoft.com/office/powerpoint/2010/main" val="250598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212"/>
            <a:ext cx="12192000" cy="1325563"/>
          </a:xfrm>
        </p:spPr>
        <p:txBody>
          <a:bodyP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掲示方法は自治会で</a:t>
            </a:r>
            <a:r>
              <a:rPr kumimoji="1" lang="en-US" altLang="ja-JP" dirty="0" smtClean="0">
                <a:latin typeface="HGP創英角ﾎﾟｯﾌﾟ体" panose="040B0A00000000000000" pitchFamily="50" charset="-128"/>
                <a:ea typeface="HGP創英角ﾎﾟｯﾌﾟ体" panose="040B0A00000000000000" pitchFamily="50" charset="-128"/>
              </a:rPr>
              <a:t/>
            </a:r>
            <a:br>
              <a:rPr kumimoji="1" lang="en-US" altLang="ja-JP" dirty="0" smtClean="0">
                <a:latin typeface="HGP創英角ﾎﾟｯﾌﾟ体" panose="040B0A00000000000000" pitchFamily="50" charset="-128"/>
                <a:ea typeface="HGP創英角ﾎﾟｯﾌﾟ体" panose="040B0A00000000000000" pitchFamily="50" charset="-128"/>
              </a:rPr>
            </a:br>
            <a:r>
              <a:rPr kumimoji="1" lang="ja-JP" altLang="en-US" dirty="0" smtClean="0">
                <a:latin typeface="HGP創英角ﾎﾟｯﾌﾟ体" panose="040B0A00000000000000" pitchFamily="50" charset="-128"/>
                <a:ea typeface="HGP創英角ﾎﾟｯﾌﾟ体" panose="040B0A00000000000000" pitchFamily="50" charset="-128"/>
              </a:rPr>
              <a:t>早く、確実に確認できる方法を模索</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4" name="コンテンツ プレースホルダー 3"/>
          <p:cNvPicPr>
            <a:picLocks noGrp="1" noChangeAspect="1"/>
          </p:cNvPicPr>
          <p:nvPr>
            <p:ph idx="1"/>
          </p:nvPr>
        </p:nvPicPr>
        <p:blipFill>
          <a:blip r:embed="rId3"/>
          <a:stretch>
            <a:fillRect/>
          </a:stretch>
        </p:blipFill>
        <p:spPr>
          <a:xfrm>
            <a:off x="2866981" y="2056203"/>
            <a:ext cx="3064107" cy="2295122"/>
          </a:xfrm>
          <a:prstGeom prst="rect">
            <a:avLst/>
          </a:prstGeom>
        </p:spPr>
      </p:pic>
      <p:pic>
        <p:nvPicPr>
          <p:cNvPr id="5" name="図 4"/>
          <p:cNvPicPr>
            <a:picLocks noChangeAspect="1"/>
          </p:cNvPicPr>
          <p:nvPr/>
        </p:nvPicPr>
        <p:blipFill rotWithShape="1">
          <a:blip r:embed="rId4"/>
          <a:srcRect l="11241" t="17279" r="11273"/>
          <a:stretch/>
        </p:blipFill>
        <p:spPr>
          <a:xfrm>
            <a:off x="6035885" y="1998600"/>
            <a:ext cx="3046052" cy="2440668"/>
          </a:xfrm>
          <a:prstGeom prst="rect">
            <a:avLst/>
          </a:prstGeom>
        </p:spPr>
      </p:pic>
      <p:sp>
        <p:nvSpPr>
          <p:cNvPr id="7" name="タイトル 1"/>
          <p:cNvSpPr txBox="1">
            <a:spLocks/>
          </p:cNvSpPr>
          <p:nvPr/>
        </p:nvSpPr>
        <p:spPr>
          <a:xfrm>
            <a:off x="4264708" y="1334313"/>
            <a:ext cx="4116250" cy="793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latin typeface="HGP創英角ﾎﾟｯﾌﾟ体" panose="040B0A00000000000000" pitchFamily="50" charset="-128"/>
                <a:ea typeface="HGP創英角ﾎﾟｯﾌﾟ体" panose="040B0A00000000000000" pitchFamily="50" charset="-128"/>
              </a:rPr>
              <a:t>集合住宅では</a:t>
            </a:r>
            <a:r>
              <a:rPr lang="en-US" altLang="ja-JP" sz="3200" dirty="0" smtClean="0">
                <a:latin typeface="HGP創英角ﾎﾟｯﾌﾟ体" panose="040B0A00000000000000" pitchFamily="50" charset="-128"/>
                <a:ea typeface="HGP創英角ﾎﾟｯﾌﾟ体" panose="040B0A00000000000000" pitchFamily="50" charset="-128"/>
              </a:rPr>
              <a:t>‥‥</a:t>
            </a:r>
          </a:p>
        </p:txBody>
      </p:sp>
      <p:pic>
        <p:nvPicPr>
          <p:cNvPr id="8" name="図 7"/>
          <p:cNvPicPr>
            <a:picLocks noChangeAspect="1"/>
          </p:cNvPicPr>
          <p:nvPr/>
        </p:nvPicPr>
        <p:blipFill>
          <a:blip r:embed="rId5"/>
          <a:stretch>
            <a:fillRect/>
          </a:stretch>
        </p:blipFill>
        <p:spPr>
          <a:xfrm>
            <a:off x="318424" y="1882393"/>
            <a:ext cx="2767742" cy="2222456"/>
          </a:xfrm>
          <a:prstGeom prst="rect">
            <a:avLst/>
          </a:prstGeom>
        </p:spPr>
      </p:pic>
      <p:sp>
        <p:nvSpPr>
          <p:cNvPr id="9" name="フローチャート: せん孔テープ 8"/>
          <p:cNvSpPr/>
          <p:nvPr/>
        </p:nvSpPr>
        <p:spPr>
          <a:xfrm rot="16200000">
            <a:off x="6550279" y="2416962"/>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フローチャート: せん孔テープ 18"/>
          <p:cNvSpPr/>
          <p:nvPr/>
        </p:nvSpPr>
        <p:spPr>
          <a:xfrm rot="15905881">
            <a:off x="5374268" y="2242608"/>
            <a:ext cx="334518" cy="27140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フローチャート: せん孔テープ 19"/>
          <p:cNvSpPr/>
          <p:nvPr/>
        </p:nvSpPr>
        <p:spPr>
          <a:xfrm rot="15905881">
            <a:off x="4711879" y="2281052"/>
            <a:ext cx="334518" cy="30282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フローチャート: せん孔テープ 20"/>
          <p:cNvSpPr/>
          <p:nvPr/>
        </p:nvSpPr>
        <p:spPr>
          <a:xfrm rot="15905881">
            <a:off x="4177974" y="2382357"/>
            <a:ext cx="334518" cy="25494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フローチャート: せん孔テープ 21"/>
          <p:cNvSpPr/>
          <p:nvPr/>
        </p:nvSpPr>
        <p:spPr>
          <a:xfrm rot="15905881">
            <a:off x="3711885" y="2430955"/>
            <a:ext cx="334518" cy="269766"/>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フローチャート: せん孔テープ 22"/>
          <p:cNvSpPr/>
          <p:nvPr/>
        </p:nvSpPr>
        <p:spPr>
          <a:xfrm rot="15905881">
            <a:off x="3279929" y="2450426"/>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フローチャート: せん孔テープ 23"/>
          <p:cNvSpPr/>
          <p:nvPr/>
        </p:nvSpPr>
        <p:spPr>
          <a:xfrm rot="15905881">
            <a:off x="3319551" y="2746824"/>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フローチャート: せん孔テープ 24"/>
          <p:cNvSpPr/>
          <p:nvPr/>
        </p:nvSpPr>
        <p:spPr>
          <a:xfrm rot="15905881">
            <a:off x="3188638" y="3129963"/>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フローチャート: せん孔テープ 25"/>
          <p:cNvSpPr/>
          <p:nvPr/>
        </p:nvSpPr>
        <p:spPr>
          <a:xfrm rot="15905881">
            <a:off x="3310916" y="3450425"/>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フローチャート: せん孔テープ 26"/>
          <p:cNvSpPr/>
          <p:nvPr/>
        </p:nvSpPr>
        <p:spPr>
          <a:xfrm rot="15905881">
            <a:off x="3217088" y="3809309"/>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フローチャート: せん孔テープ 27"/>
          <p:cNvSpPr/>
          <p:nvPr/>
        </p:nvSpPr>
        <p:spPr>
          <a:xfrm rot="15905881">
            <a:off x="3771317" y="3156658"/>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フローチャート: せん孔テープ 28"/>
          <p:cNvSpPr/>
          <p:nvPr/>
        </p:nvSpPr>
        <p:spPr>
          <a:xfrm rot="15905881">
            <a:off x="4860291" y="2686040"/>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フローチャート: せん孔テープ 29"/>
          <p:cNvSpPr/>
          <p:nvPr/>
        </p:nvSpPr>
        <p:spPr>
          <a:xfrm rot="15905881">
            <a:off x="5296784" y="2672590"/>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フローチャート: せん孔テープ 30"/>
          <p:cNvSpPr/>
          <p:nvPr/>
        </p:nvSpPr>
        <p:spPr>
          <a:xfrm rot="15905881">
            <a:off x="4134617" y="3094941"/>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フローチャート: せん孔テープ 31"/>
          <p:cNvSpPr/>
          <p:nvPr/>
        </p:nvSpPr>
        <p:spPr>
          <a:xfrm rot="15905881">
            <a:off x="4674901" y="3101853"/>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フローチャート: せん孔テープ 32"/>
          <p:cNvSpPr/>
          <p:nvPr/>
        </p:nvSpPr>
        <p:spPr>
          <a:xfrm rot="15905881">
            <a:off x="4182462" y="3485448"/>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フローチャート: せん孔テープ 33"/>
          <p:cNvSpPr/>
          <p:nvPr/>
        </p:nvSpPr>
        <p:spPr>
          <a:xfrm rot="15905881">
            <a:off x="4700503" y="3424941"/>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フローチャート: せん孔テープ 34"/>
          <p:cNvSpPr/>
          <p:nvPr/>
        </p:nvSpPr>
        <p:spPr>
          <a:xfrm rot="15905881">
            <a:off x="5288046" y="3468883"/>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フローチャート: せん孔テープ 35"/>
          <p:cNvSpPr/>
          <p:nvPr/>
        </p:nvSpPr>
        <p:spPr>
          <a:xfrm rot="16357159">
            <a:off x="5197904" y="3880245"/>
            <a:ext cx="383483" cy="31641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ローチャート: せん孔テープ 36"/>
          <p:cNvSpPr/>
          <p:nvPr/>
        </p:nvSpPr>
        <p:spPr>
          <a:xfrm rot="16200000">
            <a:off x="4612846" y="3858203"/>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フローチャート: せん孔テープ 37"/>
          <p:cNvSpPr/>
          <p:nvPr/>
        </p:nvSpPr>
        <p:spPr>
          <a:xfrm rot="15905881">
            <a:off x="3763264" y="3846133"/>
            <a:ext cx="334518" cy="259677"/>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p:cNvPicPr>
            <a:picLocks noChangeAspect="1"/>
          </p:cNvPicPr>
          <p:nvPr/>
        </p:nvPicPr>
        <p:blipFill>
          <a:blip r:embed="rId6"/>
          <a:stretch>
            <a:fillRect/>
          </a:stretch>
        </p:blipFill>
        <p:spPr>
          <a:xfrm rot="19951038" flipH="1">
            <a:off x="6749139" y="4801268"/>
            <a:ext cx="1069350" cy="1918226"/>
          </a:xfrm>
          <a:prstGeom prst="rect">
            <a:avLst/>
          </a:prstGeom>
        </p:spPr>
      </p:pic>
      <p:sp>
        <p:nvSpPr>
          <p:cNvPr id="39" name="フローチャート: せん孔テープ 38"/>
          <p:cNvSpPr/>
          <p:nvPr/>
        </p:nvSpPr>
        <p:spPr>
          <a:xfrm rot="16200000">
            <a:off x="7099801" y="2416962"/>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フローチャート: せん孔テープ 39"/>
          <p:cNvSpPr/>
          <p:nvPr/>
        </p:nvSpPr>
        <p:spPr>
          <a:xfrm rot="16200000">
            <a:off x="7601003" y="2420505"/>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フローチャート: せん孔テープ 40"/>
          <p:cNvSpPr/>
          <p:nvPr/>
        </p:nvSpPr>
        <p:spPr>
          <a:xfrm rot="16200000">
            <a:off x="8102205" y="2428887"/>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フローチャート: せん孔テープ 41"/>
          <p:cNvSpPr/>
          <p:nvPr/>
        </p:nvSpPr>
        <p:spPr>
          <a:xfrm rot="16200000">
            <a:off x="6582664" y="2971066"/>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フローチャート: せん孔テープ 42"/>
          <p:cNvSpPr/>
          <p:nvPr/>
        </p:nvSpPr>
        <p:spPr>
          <a:xfrm rot="16200000">
            <a:off x="7099801" y="2977978"/>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フローチャート: せん孔テープ 43"/>
          <p:cNvSpPr/>
          <p:nvPr/>
        </p:nvSpPr>
        <p:spPr>
          <a:xfrm rot="16200000">
            <a:off x="7616938" y="2967586"/>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フローチャート: せん孔テープ 44"/>
          <p:cNvSpPr/>
          <p:nvPr/>
        </p:nvSpPr>
        <p:spPr>
          <a:xfrm rot="16200000">
            <a:off x="7099801" y="3522750"/>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フローチャート: せん孔テープ 45"/>
          <p:cNvSpPr/>
          <p:nvPr/>
        </p:nvSpPr>
        <p:spPr>
          <a:xfrm rot="16200000">
            <a:off x="7697642" y="3533260"/>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フローチャート: せん孔テープ 46"/>
          <p:cNvSpPr/>
          <p:nvPr/>
        </p:nvSpPr>
        <p:spPr>
          <a:xfrm rot="16200000">
            <a:off x="8247163" y="3521191"/>
            <a:ext cx="166895" cy="9663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p:cNvPicPr>
            <a:picLocks noChangeAspect="1"/>
          </p:cNvPicPr>
          <p:nvPr/>
        </p:nvPicPr>
        <p:blipFill>
          <a:blip r:embed="rId7"/>
          <a:stretch>
            <a:fillRect/>
          </a:stretch>
        </p:blipFill>
        <p:spPr>
          <a:xfrm>
            <a:off x="893366" y="4051106"/>
            <a:ext cx="2170311" cy="2170311"/>
          </a:xfrm>
          <a:prstGeom prst="rect">
            <a:avLst/>
          </a:prstGeom>
        </p:spPr>
      </p:pic>
      <p:sp>
        <p:nvSpPr>
          <p:cNvPr id="10" name="正方形/長方形 9"/>
          <p:cNvSpPr/>
          <p:nvPr/>
        </p:nvSpPr>
        <p:spPr>
          <a:xfrm>
            <a:off x="3806841" y="4190296"/>
            <a:ext cx="1593706" cy="523220"/>
          </a:xfrm>
          <a:prstGeom prst="rect">
            <a:avLst/>
          </a:prstGeom>
        </p:spPr>
        <p:txBody>
          <a:bodyPr wrap="none">
            <a:spAutoFit/>
          </a:bodyPr>
          <a:lstStyle/>
          <a:p>
            <a:r>
              <a:rPr lang="ja-JP" altLang="en-US" sz="2800" dirty="0">
                <a:latin typeface="HGP創英角ﾎﾟｯﾌﾟ体" panose="040B0A00000000000000" pitchFamily="50" charset="-128"/>
                <a:ea typeface="HGP創英角ﾎﾟｯﾌﾟ体" panose="040B0A00000000000000" pitchFamily="50" charset="-128"/>
              </a:rPr>
              <a:t>郵便受け</a:t>
            </a:r>
            <a:endParaRPr kumimoji="1" lang="ja-JP" altLang="en-US" sz="2800" dirty="0"/>
          </a:p>
        </p:txBody>
      </p:sp>
      <p:sp>
        <p:nvSpPr>
          <p:cNvPr id="11" name="正方形/長方形 10"/>
          <p:cNvSpPr/>
          <p:nvPr/>
        </p:nvSpPr>
        <p:spPr>
          <a:xfrm>
            <a:off x="6798927" y="4391033"/>
            <a:ext cx="1519968" cy="523220"/>
          </a:xfrm>
          <a:prstGeom prst="rect">
            <a:avLst/>
          </a:prstGeom>
        </p:spPr>
        <p:txBody>
          <a:bodyPr wrap="none">
            <a:spAutoFit/>
          </a:bodyPr>
          <a:lstStyle/>
          <a:p>
            <a:pPr lvl="0" defTabSz="914400">
              <a:defRPr/>
            </a:pPr>
            <a:r>
              <a:rPr lang="ja-JP" altLang="en-US" sz="2800" dirty="0">
                <a:latin typeface="HGP創英角ﾎﾟｯﾌﾟ体" panose="040B0A00000000000000" pitchFamily="50" charset="-128"/>
                <a:ea typeface="HGP創英角ﾎﾟｯﾌﾟ体" panose="040B0A00000000000000" pitchFamily="50" charset="-128"/>
              </a:rPr>
              <a:t>ベランダ</a:t>
            </a:r>
          </a:p>
        </p:txBody>
      </p:sp>
      <p:sp>
        <p:nvSpPr>
          <p:cNvPr id="48" name="正方形/長方形 47"/>
          <p:cNvSpPr/>
          <p:nvPr/>
        </p:nvSpPr>
        <p:spPr>
          <a:xfrm>
            <a:off x="6714431" y="6109705"/>
            <a:ext cx="1587294" cy="523220"/>
          </a:xfrm>
          <a:prstGeom prst="rect">
            <a:avLst/>
          </a:prstGeom>
        </p:spPr>
        <p:txBody>
          <a:bodyPr wrap="none">
            <a:spAutoFit/>
          </a:bodyPr>
          <a:lstStyle/>
          <a:p>
            <a:pPr lvl="0" defTabSz="914400">
              <a:defRPr/>
            </a:pPr>
            <a:r>
              <a:rPr lang="ja-JP" altLang="en-US" sz="2800" dirty="0">
                <a:latin typeface="HGP創英角ﾎﾟｯﾌﾟ体" panose="040B0A00000000000000" pitchFamily="50" charset="-128"/>
                <a:ea typeface="HGP創英角ﾎﾟｯﾌﾟ体" panose="040B0A00000000000000" pitchFamily="50" charset="-128"/>
              </a:rPr>
              <a:t>黄色</a:t>
            </a:r>
            <a:r>
              <a:rPr lang="ja-JP" altLang="en-US" sz="2800" dirty="0" smtClean="0">
                <a:latin typeface="HGP創英角ﾎﾟｯﾌﾟ体" panose="040B0A00000000000000" pitchFamily="50" charset="-128"/>
                <a:ea typeface="HGP創英角ﾎﾟｯﾌﾟ体" panose="040B0A00000000000000" pitchFamily="50" charset="-128"/>
              </a:rPr>
              <a:t>い旗</a:t>
            </a:r>
            <a:endParaRPr lang="ja-JP" altLang="en-US" sz="2800" dirty="0">
              <a:latin typeface="HGP創英角ﾎﾟｯﾌﾟ体" panose="040B0A00000000000000" pitchFamily="50" charset="-128"/>
              <a:ea typeface="HGP創英角ﾎﾟｯﾌﾟ体" panose="040B0A00000000000000" pitchFamily="50" charset="-128"/>
            </a:endParaRPr>
          </a:p>
        </p:txBody>
      </p:sp>
      <p:sp>
        <p:nvSpPr>
          <p:cNvPr id="49" name="正方形/長方形 48"/>
          <p:cNvSpPr/>
          <p:nvPr/>
        </p:nvSpPr>
        <p:spPr>
          <a:xfrm>
            <a:off x="526196" y="6109705"/>
            <a:ext cx="2920992" cy="523220"/>
          </a:xfrm>
          <a:prstGeom prst="rect">
            <a:avLst/>
          </a:prstGeom>
        </p:spPr>
        <p:txBody>
          <a:bodyPr wrap="none">
            <a:spAutoFit/>
          </a:bodyPr>
          <a:lstStyle/>
          <a:p>
            <a:pPr lvl="0" defTabSz="914400">
              <a:defRPr/>
            </a:pPr>
            <a:r>
              <a:rPr lang="ja-JP" altLang="en-US" sz="2800" dirty="0" smtClean="0">
                <a:latin typeface="HGP創英角ﾎﾟｯﾌﾟ体" panose="040B0A00000000000000" pitchFamily="50" charset="-128"/>
                <a:ea typeface="HGP創英角ﾎﾟｯﾌﾟ体" panose="040B0A00000000000000" pitchFamily="50" charset="-128"/>
              </a:rPr>
              <a:t>安否確認</a:t>
            </a:r>
            <a:r>
              <a:rPr lang="ja-JP" altLang="en-US" sz="2800" dirty="0">
                <a:latin typeface="HGP創英角ﾎﾟｯﾌﾟ体" panose="040B0A00000000000000" pitchFamily="50" charset="-128"/>
                <a:ea typeface="HGP創英角ﾎﾟｯﾌﾟ体" panose="040B0A00000000000000" pitchFamily="50" charset="-128"/>
              </a:rPr>
              <a:t>プレート</a:t>
            </a:r>
          </a:p>
        </p:txBody>
      </p:sp>
      <p:sp>
        <p:nvSpPr>
          <p:cNvPr id="13" name="正方形/長方形 12"/>
          <p:cNvSpPr/>
          <p:nvPr/>
        </p:nvSpPr>
        <p:spPr>
          <a:xfrm>
            <a:off x="4310743" y="4824083"/>
            <a:ext cx="908793" cy="1212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lstStyle/>
          <a:p>
            <a:pPr algn="ct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無事です</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0" name="正方形/長方形 49"/>
          <p:cNvSpPr/>
          <p:nvPr/>
        </p:nvSpPr>
        <p:spPr>
          <a:xfrm>
            <a:off x="3621832" y="6109705"/>
            <a:ext cx="2544286" cy="523220"/>
          </a:xfrm>
          <a:prstGeom prst="rect">
            <a:avLst/>
          </a:prstGeom>
        </p:spPr>
        <p:txBody>
          <a:bodyPr wrap="none">
            <a:spAutoFit/>
          </a:bodyPr>
          <a:lstStyle/>
          <a:p>
            <a:pPr lvl="0" defTabSz="914400">
              <a:defRPr/>
            </a:pPr>
            <a:r>
              <a:rPr lang="ja-JP" altLang="en-US" sz="2800" dirty="0">
                <a:latin typeface="HGP創英角ﾎﾟｯﾌﾟ体" panose="040B0A00000000000000" pitchFamily="50" charset="-128"/>
                <a:ea typeface="HGP創英角ﾎﾟｯﾌﾟ体" panose="040B0A00000000000000" pitchFamily="50" charset="-128"/>
              </a:rPr>
              <a:t>無事</a:t>
            </a:r>
            <a:r>
              <a:rPr lang="ja-JP" altLang="en-US" sz="2800" dirty="0" smtClean="0">
                <a:latin typeface="HGP創英角ﾎﾟｯﾌﾟ体" panose="040B0A00000000000000" pitchFamily="50" charset="-128"/>
                <a:ea typeface="HGP創英角ﾎﾟｯﾌﾟ体" panose="040B0A00000000000000" pitchFamily="50" charset="-128"/>
              </a:rPr>
              <a:t>です</a:t>
            </a:r>
            <a:r>
              <a:rPr lang="ja-JP" altLang="en-US" sz="2800" dirty="0">
                <a:latin typeface="HGP創英角ﾎﾟｯﾌﾟ体" panose="040B0A00000000000000" pitchFamily="50" charset="-128"/>
                <a:ea typeface="HGP創英角ﾎﾟｯﾌﾟ体" panose="040B0A00000000000000" pitchFamily="50" charset="-128"/>
              </a:rPr>
              <a:t>タオル</a:t>
            </a:r>
          </a:p>
        </p:txBody>
      </p:sp>
    </p:spTree>
    <p:extLst>
      <p:ext uri="{BB962C8B-B14F-4D97-AF65-F5344CB8AC3E}">
        <p14:creationId xmlns:p14="http://schemas.microsoft.com/office/powerpoint/2010/main" val="29230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24995" y="332322"/>
            <a:ext cx="3877985" cy="584775"/>
          </a:xfrm>
          <a:prstGeom prst="rect">
            <a:avLst/>
          </a:prstGeom>
        </p:spPr>
        <p:txBody>
          <a:bodyPr wrap="none">
            <a:spAutoFit/>
          </a:bodyPr>
          <a:lstStyle/>
          <a:p>
            <a:r>
              <a:rPr kumimoji="1" lang="ja-JP" altLang="en-US" sz="3200" dirty="0">
                <a:latin typeface="HGPｺﾞｼｯｸE" panose="020B0900000000000000" pitchFamily="50" charset="-128"/>
                <a:ea typeface="HGPｺﾞｼｯｸE" panose="020B0900000000000000" pitchFamily="50" charset="-128"/>
              </a:rPr>
              <a:t>安否確認訓練の流れ</a:t>
            </a:r>
          </a:p>
        </p:txBody>
      </p:sp>
      <p:sp>
        <p:nvSpPr>
          <p:cNvPr id="3" name="正方形/長方形 2"/>
          <p:cNvSpPr/>
          <p:nvPr/>
        </p:nvSpPr>
        <p:spPr>
          <a:xfrm>
            <a:off x="297064" y="994643"/>
            <a:ext cx="8625709" cy="5693866"/>
          </a:xfrm>
          <a:prstGeom prst="rect">
            <a:avLst/>
          </a:prstGeom>
        </p:spPr>
        <p:txBody>
          <a:bodyPr wrap="square">
            <a:spAutoFit/>
          </a:bodyPr>
          <a:lstStyle/>
          <a:p>
            <a:r>
              <a:rPr kumimoji="1" lang="en-US" altLang="ja-JP" sz="2800" dirty="0" smtClean="0">
                <a:latin typeface="HGPｺﾞｼｯｸE" panose="020B0900000000000000" pitchFamily="50" charset="-128"/>
                <a:ea typeface="HGPｺﾞｼｯｸE" panose="020B0900000000000000" pitchFamily="50" charset="-128"/>
              </a:rPr>
              <a:t>1</a:t>
            </a:r>
            <a:r>
              <a:rPr kumimoji="1" lang="ja-JP" altLang="en-US" sz="2800" dirty="0" smtClean="0">
                <a:latin typeface="HGPｺﾞｼｯｸE" panose="020B0900000000000000" pitchFamily="50" charset="-128"/>
                <a:ea typeface="HGPｺﾞｼｯｸE" panose="020B0900000000000000" pitchFamily="50" charset="-128"/>
              </a:rPr>
              <a:t>月</a:t>
            </a:r>
            <a:r>
              <a:rPr kumimoji="1" lang="en-US" altLang="ja-JP" sz="2800" dirty="0">
                <a:latin typeface="HGPｺﾞｼｯｸE" panose="020B0900000000000000" pitchFamily="50" charset="-128"/>
                <a:ea typeface="HGPｺﾞｼｯｸE" panose="020B0900000000000000" pitchFamily="50" charset="-128"/>
              </a:rPr>
              <a:t>21</a:t>
            </a:r>
            <a:r>
              <a:rPr kumimoji="1" lang="ja-JP" altLang="en-US" sz="2800" dirty="0" smtClean="0">
                <a:latin typeface="HGPｺﾞｼｯｸE" panose="020B0900000000000000" pitchFamily="50" charset="-128"/>
                <a:ea typeface="HGPｺﾞｼｯｸE" panose="020B0900000000000000" pitchFamily="50" charset="-128"/>
              </a:rPr>
              <a:t>日</a:t>
            </a:r>
            <a:r>
              <a:rPr kumimoji="1" lang="ja-JP" altLang="en-US" sz="2800" dirty="0">
                <a:latin typeface="HGPｺﾞｼｯｸE" panose="020B0900000000000000" pitchFamily="50" charset="-128"/>
                <a:ea typeface="HGPｺﾞｼｯｸE" panose="020B0900000000000000" pitchFamily="50" charset="-128"/>
              </a:rPr>
              <a:t>（日</a:t>
            </a:r>
            <a:r>
              <a:rPr kumimoji="1" lang="ja-JP" altLang="en-US" sz="2800" dirty="0" smtClean="0">
                <a:latin typeface="HGPｺﾞｼｯｸE" panose="020B0900000000000000" pitchFamily="50" charset="-128"/>
                <a:ea typeface="HGPｺﾞｼｯｸE" panose="020B0900000000000000" pitchFamily="50" charset="-128"/>
              </a:rPr>
              <a:t>）</a:t>
            </a:r>
            <a:endParaRPr kumimoji="1" lang="en-US" altLang="ja-JP" sz="2800" dirty="0" smtClean="0">
              <a:latin typeface="HGPｺﾞｼｯｸE" panose="020B0900000000000000" pitchFamily="50" charset="-128"/>
              <a:ea typeface="HGPｺﾞｼｯｸE" panose="020B0900000000000000" pitchFamily="50" charset="-128"/>
            </a:endParaRPr>
          </a:p>
          <a:p>
            <a:r>
              <a:rPr kumimoji="1" lang="ja-JP" altLang="en-US" sz="2400" dirty="0" smtClean="0">
                <a:latin typeface="HGPｺﾞｼｯｸE" panose="020B0900000000000000" pitchFamily="50" charset="-128"/>
                <a:ea typeface="HGPｺﾞｼｯｸE" panose="020B0900000000000000" pitchFamily="50" charset="-128"/>
              </a:rPr>
              <a:t>　　</a:t>
            </a:r>
            <a:r>
              <a:rPr kumimoji="1" lang="en-US" altLang="ja-JP" sz="2400" dirty="0" smtClean="0">
                <a:latin typeface="HGPｺﾞｼｯｸE" panose="020B0900000000000000" pitchFamily="50" charset="-128"/>
                <a:ea typeface="HGPｺﾞｼｯｸE" panose="020B0900000000000000" pitchFamily="50" charset="-128"/>
              </a:rPr>
              <a:t>9:40</a:t>
            </a:r>
            <a:r>
              <a:rPr kumimoji="1" lang="ja-JP" altLang="en-US" sz="2400" dirty="0" smtClean="0">
                <a:latin typeface="HGPｺﾞｼｯｸE" panose="020B0900000000000000" pitchFamily="50" charset="-128"/>
                <a:ea typeface="HGPｺﾞｼｯｸE" panose="020B0900000000000000" pitchFamily="50" charset="-128"/>
              </a:rPr>
              <a:t>　　訓練告知放送</a:t>
            </a:r>
            <a:r>
              <a:rPr kumimoji="1" lang="ja-JP" altLang="en-US" sz="2400" dirty="0">
                <a:latin typeface="HGPｺﾞｼｯｸE" panose="020B0900000000000000" pitchFamily="50" charset="-128"/>
                <a:ea typeface="HGPｺﾞｼｯｸE" panose="020B0900000000000000" pitchFamily="50" charset="-128"/>
              </a:rPr>
              <a:t>（</a:t>
            </a:r>
            <a:r>
              <a:rPr kumimoji="1" lang="ja-JP" altLang="en-US" sz="2400" dirty="0" smtClean="0">
                <a:latin typeface="HGPｺﾞｼｯｸE" panose="020B0900000000000000" pitchFamily="50" charset="-128"/>
                <a:ea typeface="HGPｺﾞｼｯｸE" panose="020B0900000000000000" pitchFamily="50" charset="-128"/>
              </a:rPr>
              <a:t>防災行政無線が聞こえづらい場合も</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あるので必要に応じハンドマイク</a:t>
            </a:r>
            <a:r>
              <a:rPr kumimoji="1" lang="ja-JP" altLang="en-US" sz="2400" dirty="0">
                <a:latin typeface="HGPｺﾞｼｯｸE" panose="020B0900000000000000" pitchFamily="50" charset="-128"/>
                <a:ea typeface="HGPｺﾞｼｯｸE" panose="020B0900000000000000" pitchFamily="50" charset="-128"/>
              </a:rPr>
              <a:t>等</a:t>
            </a:r>
            <a:r>
              <a:rPr kumimoji="1" lang="ja-JP" altLang="en-US" sz="2400" dirty="0" smtClean="0">
                <a:latin typeface="HGPｺﾞｼｯｸE" panose="020B0900000000000000" pitchFamily="50" charset="-128"/>
                <a:ea typeface="HGPｺﾞｼｯｸE" panose="020B0900000000000000" pitchFamily="50" charset="-128"/>
              </a:rPr>
              <a:t>で呼びかけを実施）</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smtClean="0">
                <a:latin typeface="HGPｺﾞｼｯｸE" panose="020B0900000000000000" pitchFamily="50" charset="-128"/>
                <a:ea typeface="HGPｺﾞｼｯｸE" panose="020B0900000000000000" pitchFamily="50" charset="-128"/>
              </a:rPr>
              <a:t>　</a:t>
            </a:r>
            <a:r>
              <a:rPr kumimoji="1" lang="en-US" altLang="ja-JP" sz="2400" dirty="0" smtClean="0">
                <a:latin typeface="HGPｺﾞｼｯｸE" panose="020B0900000000000000" pitchFamily="50" charset="-128"/>
                <a:ea typeface="HGPｺﾞｼｯｸE" panose="020B0900000000000000" pitchFamily="50" charset="-128"/>
              </a:rPr>
              <a:t>10:00</a:t>
            </a:r>
            <a:r>
              <a:rPr kumimoji="1" lang="ja-JP" altLang="en-US" sz="2400" dirty="0" smtClean="0">
                <a:latin typeface="HGPｺﾞｼｯｸE" panose="020B0900000000000000" pitchFamily="50" charset="-128"/>
                <a:ea typeface="HGPｺﾞｼｯｸE" panose="020B0900000000000000" pitchFamily="50" charset="-128"/>
              </a:rPr>
              <a:t>　　訓練放送（災害・緊急情報配信システムからも同時配　　</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a:t>
            </a:r>
            <a:r>
              <a:rPr kumimoji="1" lang="ja-JP" altLang="en-US" sz="2400" dirty="0" err="1" smtClean="0">
                <a:latin typeface="HGPｺﾞｼｯｸE" panose="020B0900000000000000" pitchFamily="50" charset="-128"/>
                <a:ea typeface="HGPｺﾞｼｯｸE" panose="020B0900000000000000" pitchFamily="50" charset="-128"/>
              </a:rPr>
              <a:t>信され</a:t>
            </a:r>
            <a:r>
              <a:rPr kumimoji="1" lang="ja-JP" altLang="en-US" sz="2400" dirty="0" smtClean="0">
                <a:latin typeface="HGPｺﾞｼｯｸE" panose="020B0900000000000000" pitchFamily="50" charset="-128"/>
                <a:ea typeface="HGPｺﾞｼｯｸE" panose="020B0900000000000000" pitchFamily="50" charset="-128"/>
              </a:rPr>
              <a:t>、また、市のホームページにも掲示されます。）</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★シェイクアウト訓練（聞こえない場合も時間になったら開始）</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各ご家庭で身を守るための行動</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まず低く・頭を守り・動かない（約</a:t>
            </a:r>
            <a:r>
              <a:rPr kumimoji="1" lang="en-US" altLang="ja-JP" sz="2400" dirty="0" smtClean="0">
                <a:latin typeface="HGPｺﾞｼｯｸE" panose="020B0900000000000000" pitchFamily="50" charset="-128"/>
                <a:ea typeface="HGPｺﾞｼｯｸE" panose="020B0900000000000000" pitchFamily="50" charset="-128"/>
              </a:rPr>
              <a:t>1</a:t>
            </a:r>
            <a:r>
              <a:rPr kumimoji="1" lang="ja-JP" altLang="en-US" sz="2400" dirty="0" smtClean="0">
                <a:latin typeface="HGPｺﾞｼｯｸE" panose="020B0900000000000000" pitchFamily="50" charset="-128"/>
                <a:ea typeface="HGPｺﾞｼｯｸE" panose="020B0900000000000000" pitchFamily="50" charset="-128"/>
              </a:rPr>
              <a:t>分間）</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シェイクアウト訓練終了</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smtClean="0">
                <a:latin typeface="HGPｺﾞｼｯｸE" panose="020B0900000000000000" pitchFamily="50" charset="-128"/>
                <a:ea typeface="HGPｺﾞｼｯｸE" panose="020B0900000000000000" pitchFamily="50" charset="-128"/>
              </a:rPr>
              <a:t>　　★安否確認訓練</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smtClean="0">
                <a:latin typeface="HGPｺﾞｼｯｸE" panose="020B0900000000000000" pitchFamily="50" charset="-128"/>
                <a:ea typeface="HGPｺﾞｼｯｸE" panose="020B0900000000000000" pitchFamily="50" charset="-128"/>
              </a:rPr>
              <a:t>　　　</a:t>
            </a:r>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各ご家庭は</a:t>
            </a:r>
            <a:r>
              <a:rPr kumimoji="1" lang="en-US" altLang="ja-JP" sz="2400" dirty="0" smtClean="0">
                <a:latin typeface="HGPｺﾞｼｯｸE" panose="020B0900000000000000" pitchFamily="50" charset="-128"/>
                <a:ea typeface="HGPｺﾞｼｯｸE" panose="020B0900000000000000" pitchFamily="50" charset="-128"/>
              </a:rPr>
              <a:t>‥‥</a:t>
            </a:r>
            <a:r>
              <a:rPr kumimoji="1" lang="ja-JP" altLang="en-US" sz="2400" dirty="0" smtClean="0">
                <a:latin typeface="HGPｺﾞｼｯｸE" panose="020B0900000000000000" pitchFamily="50" charset="-128"/>
                <a:ea typeface="HGPｺﾞｼｯｸE" panose="020B0900000000000000" pitchFamily="50" charset="-128"/>
              </a:rPr>
              <a:t>玄関先などに無事であることを示す黄色　　　　　　　　　　　　　</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のハンカチ等を掲示する。</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a:t>
            </a:r>
            <a:r>
              <a:rPr kumimoji="1" lang="ja-JP" altLang="en-US" sz="2400" dirty="0">
                <a:latin typeface="HGPｺﾞｼｯｸE" panose="020B0900000000000000" pitchFamily="50" charset="-128"/>
                <a:ea typeface="HGPｺﾞｼｯｸE" panose="020B0900000000000000" pitchFamily="50" charset="-128"/>
              </a:rPr>
              <a:t>自主防災組織</a:t>
            </a:r>
            <a:r>
              <a:rPr kumimoji="1" lang="ja-JP" altLang="en-US" sz="2400" dirty="0" smtClean="0">
                <a:latin typeface="HGPｺﾞｼｯｸE" panose="020B0900000000000000" pitchFamily="50" charset="-128"/>
                <a:ea typeface="HGPｺﾞｼｯｸE" panose="020B0900000000000000" pitchFamily="50" charset="-128"/>
              </a:rPr>
              <a:t>役員等は</a:t>
            </a:r>
            <a:r>
              <a:rPr kumimoji="1" lang="en-US" altLang="ja-JP" sz="2400" dirty="0" smtClean="0">
                <a:latin typeface="HGPｺﾞｼｯｸE" panose="020B0900000000000000" pitchFamily="50" charset="-128"/>
                <a:ea typeface="HGPｺﾞｼｯｸE" panose="020B0900000000000000" pitchFamily="50" charset="-128"/>
              </a:rPr>
              <a:t>‥‥</a:t>
            </a:r>
            <a:r>
              <a:rPr kumimoji="1" lang="ja-JP" altLang="en-US" sz="2400" dirty="0" smtClean="0">
                <a:latin typeface="HGPｺﾞｼｯｸE" panose="020B0900000000000000" pitchFamily="50" charset="-128"/>
                <a:ea typeface="HGPｺﾞｼｯｸE" panose="020B0900000000000000" pitchFamily="50" charset="-128"/>
              </a:rPr>
              <a:t>掲示状況を確認</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en-US" altLang="ja-JP" sz="2400" dirty="0" smtClean="0">
                <a:latin typeface="HGPｺﾞｼｯｸE" panose="020B0900000000000000" pitchFamily="50" charset="-128"/>
                <a:ea typeface="HGPｺﾞｼｯｸE" panose="020B0900000000000000" pitchFamily="50" charset="-128"/>
              </a:rPr>
              <a:t>12:00</a:t>
            </a:r>
            <a:r>
              <a:rPr kumimoji="1" lang="ja-JP" altLang="en-US" sz="2400" dirty="0" smtClean="0">
                <a:latin typeface="HGPｺﾞｼｯｸE" panose="020B0900000000000000" pitchFamily="50" charset="-128"/>
                <a:ea typeface="HGPｺﾞｼｯｸE" panose="020B0900000000000000" pitchFamily="50" charset="-128"/>
              </a:rPr>
              <a:t>　　各ご家庭は黄色のハンカチ等を収納</a:t>
            </a:r>
            <a:endParaRPr kumimoji="1" lang="en-US" altLang="ja-JP" sz="2400" dirty="0" smtClean="0">
              <a:latin typeface="HGPｺﾞｼｯｸE" panose="020B0900000000000000" pitchFamily="50" charset="-128"/>
              <a:ea typeface="HGPｺﾞｼｯｸE" panose="020B0900000000000000" pitchFamily="50" charset="-128"/>
            </a:endParaRPr>
          </a:p>
          <a:p>
            <a:r>
              <a:rPr kumimoji="1" lang="ja-JP" altLang="en-US" sz="2400" dirty="0">
                <a:latin typeface="HGPｺﾞｼｯｸE" panose="020B0900000000000000" pitchFamily="50" charset="-128"/>
                <a:ea typeface="HGPｺﾞｼｯｸE" panose="020B0900000000000000" pitchFamily="50" charset="-128"/>
              </a:rPr>
              <a:t>　</a:t>
            </a:r>
            <a:r>
              <a:rPr kumimoji="1" lang="ja-JP" altLang="en-US" sz="2400" dirty="0" smtClean="0">
                <a:latin typeface="HGPｺﾞｼｯｸE" panose="020B0900000000000000" pitchFamily="50" charset="-128"/>
                <a:ea typeface="HGPｺﾞｼｯｸE" panose="020B0900000000000000" pitchFamily="50" charset="-128"/>
              </a:rPr>
              <a:t>　　　安否確認訓練終了</a:t>
            </a:r>
            <a:endParaRPr kumimoji="1" lang="en-US" altLang="ja-JP" sz="2400" dirty="0" smtClean="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92592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CCFFFF"/>
            </a:gs>
          </a:gsLst>
          <a:lin ang="5400000" scaled="1"/>
        </a:gradFill>
        <a:effectLst/>
      </p:bgPr>
    </p:bg>
    <p:spTree>
      <p:nvGrpSpPr>
        <p:cNvPr id="1" name=""/>
        <p:cNvGrpSpPr/>
        <p:nvPr/>
      </p:nvGrpSpPr>
      <p:grpSpPr>
        <a:xfrm>
          <a:off x="0" y="0"/>
          <a:ext cx="0" cy="0"/>
          <a:chOff x="0" y="0"/>
          <a:chExt cx="0" cy="0"/>
        </a:xfrm>
      </p:grpSpPr>
      <p:sp>
        <p:nvSpPr>
          <p:cNvPr id="2" name="正方形/長方形 1"/>
          <p:cNvSpPr/>
          <p:nvPr/>
        </p:nvSpPr>
        <p:spPr>
          <a:xfrm>
            <a:off x="0" y="91580"/>
            <a:ext cx="9144000" cy="646331"/>
          </a:xfrm>
          <a:prstGeom prst="rect">
            <a:avLst/>
          </a:prstGeom>
        </p:spPr>
        <p:txBody>
          <a:bodyPr wrap="square">
            <a:spAutoFit/>
          </a:bodyPr>
          <a:lstStyle/>
          <a:p>
            <a:pPr algn="ctr"/>
            <a:r>
              <a:rPr kumimoji="1" lang="ja-JP" altLang="en-US" sz="3600" dirty="0">
                <a:latin typeface="HGPｺﾞｼｯｸE" panose="020B0900000000000000" pitchFamily="50" charset="-128"/>
                <a:ea typeface="HGPｺﾞｼｯｸE" panose="020B0900000000000000" pitchFamily="50" charset="-128"/>
              </a:rPr>
              <a:t>初めて安否確認訓練を実施する</a:t>
            </a:r>
            <a:r>
              <a:rPr kumimoji="1" lang="ja-JP" altLang="en-US" sz="3600" dirty="0" smtClean="0">
                <a:latin typeface="HGPｺﾞｼｯｸE" panose="020B0900000000000000" pitchFamily="50" charset="-128"/>
                <a:ea typeface="HGPｺﾞｼｯｸE" panose="020B0900000000000000" pitchFamily="50" charset="-128"/>
              </a:rPr>
              <a:t>場合（参考）</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187702" y="1098680"/>
            <a:ext cx="8956298" cy="5478423"/>
          </a:xfrm>
          <a:prstGeom prst="rect">
            <a:avLst/>
          </a:prstGeom>
        </p:spPr>
        <p:txBody>
          <a:bodyPr wrap="square">
            <a:spAutoFit/>
          </a:bodyPr>
          <a:lstStyle/>
          <a:p>
            <a:pPr>
              <a:lnSpc>
                <a:spcPts val="2800"/>
              </a:lnSpc>
            </a:pPr>
            <a:r>
              <a:rPr kumimoji="1" lang="en-US" altLang="ja-JP" sz="2800" dirty="0" smtClean="0">
                <a:latin typeface="UD デジタル 教科書体 N-R" panose="02020400000000000000" pitchFamily="17" charset="-128"/>
                <a:ea typeface="UD デジタル 教科書体 N-R" panose="02020400000000000000" pitchFamily="17" charset="-128"/>
              </a:rPr>
              <a:t>【STEP1】</a:t>
            </a:r>
            <a:r>
              <a:rPr kumimoji="1" lang="en-US" altLang="ja-JP" dirty="0" smtClean="0">
                <a:latin typeface="UD デジタル 教科書体 N-R" panose="02020400000000000000" pitchFamily="17" charset="-128"/>
                <a:ea typeface="UD デジタル 教科書体 N-R" panose="02020400000000000000" pitchFamily="17" charset="-128"/>
              </a:rPr>
              <a:t>‥‥</a:t>
            </a:r>
            <a:r>
              <a:rPr kumimoji="1" lang="ja-JP" altLang="en-US" dirty="0" smtClean="0">
                <a:latin typeface="UD デジタル 教科書体 N-R" panose="02020400000000000000" pitchFamily="17" charset="-128"/>
                <a:ea typeface="UD デジタル 教科書体 N-R" panose="02020400000000000000" pitchFamily="17" charset="-128"/>
              </a:rPr>
              <a:t>まずは</a:t>
            </a:r>
            <a:r>
              <a:rPr kumimoji="1" lang="ja-JP" altLang="ja-JP" dirty="0" smtClean="0">
                <a:latin typeface="UD デジタル 教科書体 N-R" panose="02020400000000000000" pitchFamily="17" charset="-128"/>
                <a:ea typeface="UD デジタル 教科書体 N-R" panose="02020400000000000000" pitchFamily="17" charset="-128"/>
              </a:rPr>
              <a:t>一連</a:t>
            </a:r>
            <a:r>
              <a:rPr kumimoji="1" lang="ja-JP" altLang="ja-JP" dirty="0">
                <a:latin typeface="UD デジタル 教科書体 N-R" panose="02020400000000000000" pitchFamily="17" charset="-128"/>
                <a:ea typeface="UD デジタル 教科書体 N-R" panose="02020400000000000000" pitchFamily="17" charset="-128"/>
              </a:rPr>
              <a:t>の流れを把握して</a:t>
            </a:r>
            <a:r>
              <a:rPr kumimoji="1" lang="ja-JP" altLang="ja-JP" dirty="0" smtClean="0">
                <a:latin typeface="UD デジタル 教科書体 N-R" panose="02020400000000000000" pitchFamily="17" charset="-128"/>
                <a:ea typeface="UD デジタル 教科書体 N-R" panose="02020400000000000000" pitchFamily="17" charset="-128"/>
              </a:rPr>
              <a:t>も</a:t>
            </a:r>
            <a:r>
              <a:rPr kumimoji="1" lang="ja-JP" altLang="en-US" dirty="0" smtClean="0">
                <a:latin typeface="UD デジタル 教科書体 N-R" panose="02020400000000000000" pitchFamily="17" charset="-128"/>
                <a:ea typeface="UD デジタル 教科書体 N-R" panose="02020400000000000000" pitchFamily="17" charset="-128"/>
              </a:rPr>
              <a:t>らうこと！</a:t>
            </a:r>
            <a:r>
              <a:rPr kumimoji="1" lang="en-US" altLang="ja-JP" dirty="0" smtClean="0">
                <a:latin typeface="UD デジタル 教科書体 N-R" panose="02020400000000000000" pitchFamily="17" charset="-128"/>
                <a:ea typeface="UD デジタル 教科書体 N-R" panose="02020400000000000000" pitchFamily="17" charset="-128"/>
              </a:rPr>
              <a:t>‥‥</a:t>
            </a:r>
            <a:endParaRPr kumimoji="1" lang="ja-JP" altLang="ja-JP" dirty="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①</a:t>
            </a:r>
            <a:r>
              <a:rPr kumimoji="1" lang="ja-JP" altLang="ja-JP" sz="2000" dirty="0">
                <a:latin typeface="UD デジタル 教科書体 N-R" panose="02020400000000000000" pitchFamily="17" charset="-128"/>
                <a:ea typeface="UD デジタル 教科書体 N-R" panose="02020400000000000000" pitchFamily="17" charset="-128"/>
              </a:rPr>
              <a:t>市役所から配布された安否確認訓練に関するチラシ</a:t>
            </a:r>
            <a:r>
              <a:rPr kumimoji="1" lang="ja-JP" altLang="ja-JP" sz="2000" dirty="0" smtClean="0">
                <a:latin typeface="UD デジタル 教科書体 N-R" panose="02020400000000000000" pitchFamily="17" charset="-128"/>
                <a:ea typeface="UD デジタル 教科書体 N-R" panose="02020400000000000000" pitchFamily="17" charset="-128"/>
              </a:rPr>
              <a:t>を</a:t>
            </a:r>
            <a:r>
              <a:rPr kumimoji="1" lang="ja-JP" altLang="en-US" sz="2000" dirty="0" smtClean="0">
                <a:latin typeface="UD デジタル 教科書体 N-R" panose="02020400000000000000" pitchFamily="17" charset="-128"/>
                <a:ea typeface="UD デジタル 教科書体 N-R" panose="02020400000000000000" pitchFamily="17" charset="-128"/>
              </a:rPr>
              <a:t>周知</a:t>
            </a:r>
            <a:endParaRPr kumimoji="1" lang="ja-JP" altLang="ja-JP" sz="2000" dirty="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ja-JP" sz="2000" dirty="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②</a:t>
            </a:r>
            <a:r>
              <a:rPr kumimoji="1" lang="ja-JP" altLang="en-US" sz="2000" dirty="0" smtClean="0">
                <a:latin typeface="HGPｺﾞｼｯｸE" panose="020B0900000000000000" pitchFamily="50" charset="-128"/>
                <a:ea typeface="HGPｺﾞｼｯｸE" panose="020B0900000000000000" pitchFamily="50" charset="-128"/>
              </a:rPr>
              <a:t>シェイクアウト訓練</a:t>
            </a:r>
            <a:endParaRPr kumimoji="1" lang="en-US" altLang="ja-JP" sz="2000" dirty="0" smtClean="0">
              <a:latin typeface="HGPｺﾞｼｯｸE" panose="020B0900000000000000" pitchFamily="50" charset="-128"/>
              <a:ea typeface="HGPｺﾞｼｯｸE" panose="020B0900000000000000" pitchFamily="50" charset="-128"/>
            </a:endParaRP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防災</a:t>
            </a:r>
            <a:r>
              <a:rPr kumimoji="1" lang="ja-JP" altLang="ja-JP" sz="2000" dirty="0">
                <a:latin typeface="UD デジタル 教科書体 N-R" panose="02020400000000000000" pitchFamily="17" charset="-128"/>
                <a:ea typeface="UD デジタル 教科書体 N-R" panose="02020400000000000000" pitchFamily="17" charset="-128"/>
              </a:rPr>
              <a:t>行政無線のスピーカーから緊急地震速報訓練の放送が</a:t>
            </a:r>
            <a:r>
              <a:rPr kumimoji="1" lang="ja-JP" altLang="ja-JP" sz="2000" dirty="0" smtClean="0">
                <a:latin typeface="UD デジタル 教科書体 N-R" panose="02020400000000000000" pitchFamily="17" charset="-128"/>
                <a:ea typeface="UD デジタル 教科書体 N-R" panose="02020400000000000000" pitchFamily="17" charset="-128"/>
              </a:rPr>
              <a:t>聞こえたら</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dirty="0" smtClean="0">
                <a:latin typeface="UD デジタル 教科書体 N-R" panose="02020400000000000000" pitchFamily="17" charset="-128"/>
                <a:ea typeface="UD デジタル 教科書体 N-R" panose="02020400000000000000" pitchFamily="17" charset="-128"/>
              </a:rPr>
              <a:t>シェイクアウト訓練の開始。約</a:t>
            </a:r>
            <a:r>
              <a:rPr kumimoji="1" lang="en-US" altLang="ja-JP" sz="2000" dirty="0" smtClean="0">
                <a:latin typeface="UD デジタル 教科書体 N-R" panose="02020400000000000000" pitchFamily="17" charset="-128"/>
                <a:ea typeface="UD デジタル 教科書体 N-R" panose="02020400000000000000" pitchFamily="17" charset="-128"/>
              </a:rPr>
              <a:t>1</a:t>
            </a:r>
            <a:r>
              <a:rPr kumimoji="1" lang="ja-JP" altLang="en-US" sz="2000" dirty="0" smtClean="0">
                <a:latin typeface="UD デジタル 教科書体 N-R" panose="02020400000000000000" pitchFamily="17" charset="-128"/>
                <a:ea typeface="UD デジタル 教科書体 N-R" panose="02020400000000000000" pitchFamily="17" charset="-128"/>
              </a:rPr>
              <a:t>分間身を守る安全行動を実施</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（もし</a:t>
            </a:r>
            <a:r>
              <a:rPr kumimoji="1" lang="ja-JP" altLang="en-US" sz="2000" dirty="0" smtClean="0">
                <a:latin typeface="UD デジタル 教科書体 N-R" panose="02020400000000000000" pitchFamily="17" charset="-128"/>
                <a:ea typeface="UD デジタル 教科書体 N-R" panose="02020400000000000000" pitchFamily="17" charset="-128"/>
              </a:rPr>
              <a:t>聞こえづらい場合でも時間</a:t>
            </a:r>
            <a:r>
              <a:rPr kumimoji="1" lang="ja-JP" altLang="en-US" sz="2000" dirty="0">
                <a:latin typeface="UD デジタル 教科書体 N-R" panose="02020400000000000000" pitchFamily="17" charset="-128"/>
                <a:ea typeface="UD デジタル 教科書体 N-R" panose="02020400000000000000" pitchFamily="17" charset="-128"/>
              </a:rPr>
              <a:t>になったら開始してください！！</a:t>
            </a:r>
            <a:r>
              <a:rPr kumimoji="1" lang="ja-JP" altLang="en-US" sz="2000" dirty="0" smtClean="0">
                <a:latin typeface="UD デジタル 教科書体 N-R" panose="02020400000000000000" pitchFamily="17" charset="-128"/>
                <a:ea typeface="UD デジタル 教科書体 N-R" panose="02020400000000000000" pitchFamily="17" charset="-128"/>
              </a:rPr>
              <a:t>）</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③</a:t>
            </a:r>
            <a:r>
              <a:rPr kumimoji="1" lang="ja-JP" altLang="en-US" sz="2000" dirty="0" smtClean="0">
                <a:latin typeface="HGPｺﾞｼｯｸE" panose="020B0900000000000000" pitchFamily="50" charset="-128"/>
                <a:ea typeface="HGPｺﾞｼｯｸE" panose="020B0900000000000000" pitchFamily="50" charset="-128"/>
              </a:rPr>
              <a:t>続いて安否確認訓練</a:t>
            </a:r>
            <a:endParaRPr kumimoji="1" lang="en-US" altLang="ja-JP" sz="2000" dirty="0" smtClean="0">
              <a:latin typeface="HGPｺﾞｼｯｸE" panose="020B0900000000000000" pitchFamily="50" charset="-128"/>
              <a:ea typeface="HGPｺﾞｼｯｸE" panose="020B0900000000000000" pitchFamily="50"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無事</a:t>
            </a:r>
            <a:r>
              <a:rPr kumimoji="1" lang="ja-JP" altLang="ja-JP" sz="2000" dirty="0">
                <a:latin typeface="UD デジタル 教科書体 N-R" panose="02020400000000000000" pitchFamily="17" charset="-128"/>
                <a:ea typeface="UD デジタル 教科書体 N-R" panose="02020400000000000000" pitchFamily="17" charset="-128"/>
              </a:rPr>
              <a:t>であることを示す明るい色の</a:t>
            </a:r>
            <a:r>
              <a:rPr kumimoji="1" lang="ja-JP" altLang="ja-JP" sz="2000" dirty="0" smtClean="0">
                <a:latin typeface="UD デジタル 教科書体 N-R" panose="02020400000000000000" pitchFamily="17" charset="-128"/>
                <a:ea typeface="UD デジタル 教科書体 N-R" panose="02020400000000000000" pitchFamily="17" charset="-128"/>
              </a:rPr>
              <a:t>ハンカチ等</a:t>
            </a:r>
            <a:r>
              <a:rPr kumimoji="1" lang="ja-JP" altLang="ja-JP" sz="2000" dirty="0">
                <a:latin typeface="UD デジタル 教科書体 N-R" panose="02020400000000000000" pitchFamily="17" charset="-128"/>
                <a:ea typeface="UD デジタル 教科書体 N-R" panose="02020400000000000000" pitchFamily="17" charset="-128"/>
              </a:rPr>
              <a:t>を玄関先等から</a:t>
            </a:r>
            <a:r>
              <a:rPr kumimoji="1" lang="ja-JP" altLang="ja-JP" sz="2000" dirty="0" smtClean="0">
                <a:latin typeface="UD デジタル 教科書体 N-R" panose="02020400000000000000" pitchFamily="17" charset="-128"/>
                <a:ea typeface="UD デジタル 教科書体 N-R" panose="02020400000000000000" pitchFamily="17" charset="-128"/>
              </a:rPr>
              <a:t>見やすい</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場所</a:t>
            </a:r>
            <a:r>
              <a:rPr kumimoji="1" lang="ja-JP" altLang="ja-JP" sz="2000" dirty="0">
                <a:latin typeface="UD デジタル 教科書体 N-R" panose="02020400000000000000" pitchFamily="17" charset="-128"/>
                <a:ea typeface="UD デジタル 教科書体 N-R" panose="02020400000000000000" pitchFamily="17" charset="-128"/>
              </a:rPr>
              <a:t>に掲示してもらうこと</a:t>
            </a:r>
            <a:r>
              <a:rPr kumimoji="1" lang="ja-JP" altLang="ja-JP" sz="2000" dirty="0" smtClean="0">
                <a:latin typeface="UD デジタル 教科書体 N-R" panose="02020400000000000000" pitchFamily="17" charset="-128"/>
                <a:ea typeface="UD デジタル 教科書体 N-R" panose="02020400000000000000" pitchFamily="17" charset="-128"/>
              </a:rPr>
              <a:t>を</a:t>
            </a:r>
            <a:r>
              <a:rPr kumimoji="1" lang="ja-JP" altLang="en-US" sz="2000" dirty="0" smtClean="0">
                <a:latin typeface="UD デジタル 教科書体 N-R" panose="02020400000000000000" pitchFamily="17" charset="-128"/>
                <a:ea typeface="UD デジタル 教科書体 N-R" panose="02020400000000000000" pitchFamily="17" charset="-128"/>
              </a:rPr>
              <a:t>図示・</a:t>
            </a:r>
            <a:r>
              <a:rPr kumimoji="1" lang="ja-JP" altLang="ja-JP" sz="2000" dirty="0" smtClean="0">
                <a:latin typeface="UD デジタル 教科書体 N-R" panose="02020400000000000000" pitchFamily="17" charset="-128"/>
                <a:ea typeface="UD デジタル 教科書体 N-R" panose="02020400000000000000" pitchFamily="17" charset="-128"/>
              </a:rPr>
              <a:t>説明。</a:t>
            </a:r>
            <a:r>
              <a:rPr kumimoji="1" lang="ja-JP" altLang="en-US" sz="2000" dirty="0" smtClean="0">
                <a:latin typeface="UD デジタル 教科書体 N-R" panose="02020400000000000000" pitchFamily="17" charset="-128"/>
                <a:ea typeface="UD デジタル 教科書体 N-R" panose="02020400000000000000" pitchFamily="17" charset="-128"/>
              </a:rPr>
              <a:t>このため、</a:t>
            </a:r>
            <a:r>
              <a:rPr kumimoji="1" lang="ja-JP" altLang="ja-JP" sz="2000" dirty="0" smtClean="0">
                <a:latin typeface="UD デジタル 教科書体 N-R" panose="02020400000000000000" pitchFamily="17" charset="-128"/>
                <a:ea typeface="UD デジタル 教科書体 N-R" panose="02020400000000000000" pitchFamily="17" charset="-128"/>
              </a:rPr>
              <a:t>集合</a:t>
            </a:r>
            <a:r>
              <a:rPr kumimoji="1" lang="ja-JP" altLang="ja-JP" sz="2000" dirty="0">
                <a:latin typeface="UD デジタル 教科書体 N-R" panose="02020400000000000000" pitchFamily="17" charset="-128"/>
                <a:ea typeface="UD デジタル 教科書体 N-R" panose="02020400000000000000" pitchFamily="17" charset="-128"/>
              </a:rPr>
              <a:t>住宅</a:t>
            </a:r>
            <a:r>
              <a:rPr kumimoji="1" lang="ja-JP" altLang="ja-JP" sz="2000" dirty="0" smtClean="0">
                <a:latin typeface="UD デジタル 教科書体 N-R" panose="02020400000000000000" pitchFamily="17" charset="-128"/>
                <a:ea typeface="UD デジタル 教科書体 N-R" panose="02020400000000000000" pitchFamily="17" charset="-128"/>
              </a:rPr>
              <a:t>の場合は</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掲示する場所</a:t>
            </a:r>
            <a:r>
              <a:rPr kumimoji="1" lang="ja-JP" altLang="ja-JP" sz="2000" dirty="0">
                <a:latin typeface="UD デジタル 教科書体 N-R" panose="02020400000000000000" pitchFamily="17" charset="-128"/>
                <a:ea typeface="UD デジタル 教科書体 N-R" panose="02020400000000000000" pitchFamily="17" charset="-128"/>
              </a:rPr>
              <a:t>を</a:t>
            </a:r>
            <a:r>
              <a:rPr kumimoji="1" lang="ja-JP" altLang="ja-JP" sz="2000" dirty="0" smtClean="0">
                <a:latin typeface="UD デジタル 教科書体 N-R" panose="02020400000000000000" pitchFamily="17" charset="-128"/>
                <a:ea typeface="UD デジタル 教科書体 N-R" panose="02020400000000000000" pitchFamily="17" charset="-128"/>
              </a:rPr>
              <a:t>事前に</a:t>
            </a:r>
            <a:r>
              <a:rPr kumimoji="1" lang="ja-JP" altLang="ja-JP" sz="2000" dirty="0">
                <a:latin typeface="UD デジタル 教科書体 N-R" panose="02020400000000000000" pitchFamily="17" charset="-128"/>
                <a:ea typeface="UD デジタル 教科書体 N-R" panose="02020400000000000000" pitchFamily="17" charset="-128"/>
              </a:rPr>
              <a:t>話し合って決めて</a:t>
            </a:r>
            <a:r>
              <a:rPr kumimoji="1" lang="ja-JP" altLang="ja-JP" sz="2000" dirty="0" smtClean="0">
                <a:latin typeface="UD デジタル 教科書体 N-R" panose="02020400000000000000" pitchFamily="17" charset="-128"/>
                <a:ea typeface="UD デジタル 教科書体 N-R" panose="02020400000000000000" pitchFamily="17" charset="-128"/>
              </a:rPr>
              <a:t>お</a:t>
            </a:r>
            <a:r>
              <a:rPr kumimoji="1" lang="ja-JP" altLang="en-US" sz="2000" dirty="0" smtClean="0">
                <a:latin typeface="UD デジタル 教科書体 N-R" panose="02020400000000000000" pitchFamily="17" charset="-128"/>
                <a:ea typeface="UD デジタル 教科書体 N-R" panose="02020400000000000000" pitchFamily="17" charset="-128"/>
              </a:rPr>
              <a:t>きましょう</a:t>
            </a:r>
            <a:r>
              <a:rPr kumimoji="1" lang="ja-JP" altLang="ja-JP" sz="2000" dirty="0" smtClean="0">
                <a:latin typeface="UD デジタル 教科書体 N-R" panose="02020400000000000000" pitchFamily="17" charset="-128"/>
                <a:ea typeface="UD デジタル 教科書体 N-R" panose="02020400000000000000" pitchFamily="17" charset="-128"/>
              </a:rPr>
              <a:t>。</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ja-JP" sz="2000" dirty="0" smtClean="0">
                <a:latin typeface="UD デジタル 教科書体 N-R" panose="02020400000000000000" pitchFamily="17" charset="-128"/>
                <a:ea typeface="UD デジタル 教科書体 N-R" panose="02020400000000000000" pitchFamily="17" charset="-128"/>
              </a:rPr>
              <a:t>（</a:t>
            </a:r>
            <a:r>
              <a:rPr kumimoji="1" lang="ja-JP" altLang="en-US" sz="2000" dirty="0" smtClean="0">
                <a:latin typeface="UD デジタル 教科書体 N-R" panose="02020400000000000000" pitchFamily="17" charset="-128"/>
                <a:ea typeface="UD デジタル 教科書体 N-R" panose="02020400000000000000" pitchFamily="17" charset="-128"/>
              </a:rPr>
              <a:t>ドアノブや</a:t>
            </a:r>
            <a:r>
              <a:rPr kumimoji="1" lang="ja-JP" altLang="ja-JP" sz="2000" dirty="0" smtClean="0">
                <a:latin typeface="UD デジタル 教科書体 N-R" panose="02020400000000000000" pitchFamily="17" charset="-128"/>
                <a:ea typeface="UD デジタル 教科書体 N-R" panose="02020400000000000000" pitchFamily="17" charset="-128"/>
              </a:rPr>
              <a:t>ベランダ</a:t>
            </a:r>
            <a:r>
              <a:rPr kumimoji="1" lang="ja-JP" altLang="en-US" sz="2000" dirty="0" smtClean="0">
                <a:latin typeface="UD デジタル 教科書体 N-R" panose="02020400000000000000" pitchFamily="17" charset="-128"/>
                <a:ea typeface="UD デジタル 教科書体 N-R" panose="02020400000000000000" pitchFamily="17" charset="-128"/>
              </a:rPr>
              <a:t>、</a:t>
            </a:r>
            <a:r>
              <a:rPr kumimoji="1" lang="en-US" altLang="ja-JP" sz="2000" dirty="0" smtClean="0">
                <a:latin typeface="UD デジタル 教科書体 N-R" panose="02020400000000000000" pitchFamily="17" charset="-128"/>
                <a:ea typeface="UD デジタル 教科書体 N-R" panose="02020400000000000000" pitchFamily="17" charset="-128"/>
              </a:rPr>
              <a:t>1</a:t>
            </a:r>
            <a:r>
              <a:rPr kumimoji="1" lang="ja-JP" altLang="ja-JP" sz="2000" dirty="0">
                <a:latin typeface="UD デジタル 教科書体 N-R" panose="02020400000000000000" pitchFamily="17" charset="-128"/>
                <a:ea typeface="UD デジタル 教科書体 N-R" panose="02020400000000000000" pitchFamily="17" charset="-128"/>
              </a:rPr>
              <a:t>階の</a:t>
            </a:r>
            <a:r>
              <a:rPr kumimoji="1" lang="ja-JP" altLang="ja-JP" sz="2000" dirty="0" smtClean="0">
                <a:latin typeface="UD デジタル 教科書体 N-R" panose="02020400000000000000" pitchFamily="17" charset="-128"/>
                <a:ea typeface="UD デジタル 教科書体 N-R" panose="02020400000000000000" pitchFamily="17" charset="-128"/>
              </a:rPr>
              <a:t>郵便受け</a:t>
            </a:r>
            <a:r>
              <a:rPr kumimoji="1" lang="ja-JP" altLang="ja-JP" sz="2000" dirty="0">
                <a:latin typeface="UD デジタル 教科書体 N-R" panose="02020400000000000000" pitchFamily="17" charset="-128"/>
                <a:ea typeface="UD デジタル 教科書体 N-R" panose="02020400000000000000" pitchFamily="17" charset="-128"/>
              </a:rPr>
              <a:t>等）</a:t>
            </a: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en-US" sz="2000" dirty="0">
                <a:latin typeface="UD デジタル 教科書体 N-R" panose="02020400000000000000" pitchFamily="17" charset="-128"/>
                <a:ea typeface="UD デジタル 教科書体 N-R" panose="02020400000000000000" pitchFamily="17" charset="-128"/>
              </a:rPr>
              <a:t>④</a:t>
            </a:r>
            <a:r>
              <a:rPr kumimoji="1" lang="ja-JP" altLang="ja-JP" sz="2000" dirty="0" smtClean="0">
                <a:latin typeface="UD デジタル 教科書体 N-R" panose="02020400000000000000" pitchFamily="17" charset="-128"/>
                <a:ea typeface="UD デジタル 教科書体 N-R" panose="02020400000000000000" pitchFamily="17" charset="-128"/>
              </a:rPr>
              <a:t>役員</a:t>
            </a:r>
            <a:r>
              <a:rPr kumimoji="1" lang="ja-JP" altLang="en-US" sz="2000" dirty="0" smtClean="0">
                <a:latin typeface="UD デジタル 教科書体 N-R" panose="02020400000000000000" pitchFamily="17" charset="-128"/>
                <a:ea typeface="UD デジタル 教科書体 N-R" panose="02020400000000000000" pitchFamily="17" charset="-128"/>
              </a:rPr>
              <a:t>等</a:t>
            </a:r>
            <a:r>
              <a:rPr kumimoji="1" lang="ja-JP" altLang="ja-JP" sz="2000" dirty="0" smtClean="0">
                <a:latin typeface="UD デジタル 教科書体 N-R" panose="02020400000000000000" pitchFamily="17" charset="-128"/>
                <a:ea typeface="UD デジタル 教科書体 N-R" panose="02020400000000000000" pitchFamily="17" charset="-128"/>
              </a:rPr>
              <a:t>は</a:t>
            </a:r>
            <a:r>
              <a:rPr kumimoji="1" lang="ja-JP" altLang="ja-JP" sz="2000" dirty="0">
                <a:latin typeface="UD デジタル 教科書体 N-R" panose="02020400000000000000" pitchFamily="17" charset="-128"/>
                <a:ea typeface="UD デジタル 教科書体 N-R" panose="02020400000000000000" pitchFamily="17" charset="-128"/>
              </a:rPr>
              <a:t>地域を巡回し、掲示されている概数を確認する</a:t>
            </a:r>
            <a:r>
              <a:rPr kumimoji="1" lang="ja-JP" altLang="ja-JP" sz="2000" dirty="0" smtClean="0">
                <a:latin typeface="UD デジタル 教科書体 N-R" panose="02020400000000000000" pitchFamily="17" charset="-128"/>
                <a:ea typeface="UD デジタル 教科書体 N-R" panose="02020400000000000000" pitchFamily="17" charset="-128"/>
              </a:rPr>
              <a:t>。</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dirty="0" smtClean="0">
                <a:latin typeface="UD デジタル 教科書体 N-R" panose="02020400000000000000" pitchFamily="17" charset="-128"/>
                <a:ea typeface="UD デジタル 教科書体 N-R" panose="02020400000000000000" pitchFamily="17" charset="-128"/>
              </a:rPr>
              <a:t>（初めて</a:t>
            </a:r>
            <a:r>
              <a:rPr kumimoji="1" lang="ja-JP" altLang="en-US" sz="2000" dirty="0">
                <a:latin typeface="UD デジタル 教科書体 N-R" panose="02020400000000000000" pitchFamily="17" charset="-128"/>
                <a:ea typeface="UD デジタル 教科書体 N-R" panose="02020400000000000000" pitchFamily="17" charset="-128"/>
              </a:rPr>
              <a:t>実施</a:t>
            </a:r>
            <a:r>
              <a:rPr kumimoji="1" lang="ja-JP" altLang="en-US" sz="2000" dirty="0" smtClean="0">
                <a:latin typeface="UD デジタル 教科書体 N-R" panose="02020400000000000000" pitchFamily="17" charset="-128"/>
                <a:ea typeface="UD デジタル 教科書体 N-R" panose="02020400000000000000" pitchFamily="17" charset="-128"/>
              </a:rPr>
              <a:t>する際は、ハンカチ等の掲示がない場合においても呼び出し</a:t>
            </a:r>
            <a:endParaRPr kumimoji="1" lang="en-US" altLang="ja-JP" sz="2000" dirty="0" smtClean="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a:latin typeface="UD デジタル 教科書体 N-R" panose="02020400000000000000" pitchFamily="17" charset="-128"/>
                <a:ea typeface="UD デジタル 教科書体 N-R" panose="02020400000000000000" pitchFamily="17" charset="-128"/>
              </a:rPr>
              <a:t>　</a:t>
            </a:r>
            <a:r>
              <a:rPr kumimoji="1" lang="ja-JP" altLang="en-US" sz="2000" dirty="0" smtClean="0">
                <a:latin typeface="UD デジタル 教科書体 N-R" panose="02020400000000000000" pitchFamily="17" charset="-128"/>
                <a:ea typeface="UD デジタル 教科書体 N-R" panose="02020400000000000000" pitchFamily="17" charset="-128"/>
              </a:rPr>
              <a:t>ベルは鳴らす必要はありません。）</a:t>
            </a:r>
            <a:endParaRPr kumimoji="1" lang="ja-JP" altLang="ja-JP" sz="2000" dirty="0">
              <a:latin typeface="UD デジタル 教科書体 N-R" panose="02020400000000000000" pitchFamily="17" charset="-128"/>
              <a:ea typeface="UD デジタル 教科書体 N-R" panose="02020400000000000000" pitchFamily="17" charset="-128"/>
            </a:endParaRPr>
          </a:p>
          <a:p>
            <a:pPr>
              <a:lnSpc>
                <a:spcPts val="2800"/>
              </a:lnSpc>
            </a:pPr>
            <a:r>
              <a:rPr kumimoji="1" lang="ja-JP" altLang="en-US" sz="2000" dirty="0" smtClean="0">
                <a:latin typeface="UD デジタル 教科書体 N-R" panose="02020400000000000000" pitchFamily="17" charset="-128"/>
                <a:ea typeface="UD デジタル 教科書体 N-R" panose="02020400000000000000" pitchFamily="17" charset="-128"/>
              </a:rPr>
              <a:t>　</a:t>
            </a:r>
            <a:r>
              <a:rPr kumimoji="1" lang="ja-JP" altLang="en-US" sz="2000" dirty="0">
                <a:latin typeface="UD デジタル 教科書体 N-R" panose="02020400000000000000" pitchFamily="17" charset="-128"/>
                <a:ea typeface="UD デジタル 教科書体 N-R" panose="02020400000000000000" pitchFamily="17" charset="-128"/>
              </a:rPr>
              <a:t>⑤</a:t>
            </a:r>
            <a:r>
              <a:rPr kumimoji="1" lang="ja-JP" altLang="ja-JP" sz="2000" dirty="0" smtClean="0">
                <a:latin typeface="UD デジタル 教科書体 N-R" panose="02020400000000000000" pitchFamily="17" charset="-128"/>
                <a:ea typeface="UD デジタル 教科書体 N-R" panose="02020400000000000000" pitchFamily="17" charset="-128"/>
              </a:rPr>
              <a:t>概ね</a:t>
            </a:r>
            <a:r>
              <a:rPr kumimoji="1" lang="en-US" altLang="ja-JP" sz="2000" dirty="0">
                <a:latin typeface="UD デジタル 教科書体 N-R" panose="02020400000000000000" pitchFamily="17" charset="-128"/>
                <a:ea typeface="UD デジタル 教科書体 N-R" panose="02020400000000000000" pitchFamily="17" charset="-128"/>
              </a:rPr>
              <a:t>2</a:t>
            </a:r>
            <a:r>
              <a:rPr kumimoji="1" lang="ja-JP" altLang="ja-JP" sz="2000" dirty="0">
                <a:latin typeface="UD デジタル 教科書体 N-R" panose="02020400000000000000" pitchFamily="17" charset="-128"/>
                <a:ea typeface="UD デジタル 教科書体 N-R" panose="02020400000000000000" pitchFamily="17" charset="-128"/>
              </a:rPr>
              <a:t>時間後くらい経過</a:t>
            </a:r>
            <a:r>
              <a:rPr kumimoji="1" lang="ja-JP" altLang="ja-JP" sz="2000" dirty="0" smtClean="0">
                <a:latin typeface="UD デジタル 教科書体 N-R" panose="02020400000000000000" pitchFamily="17" charset="-128"/>
                <a:ea typeface="UD デジタル 教科書体 N-R" panose="02020400000000000000" pitchFamily="17" charset="-128"/>
              </a:rPr>
              <a:t>したら</a:t>
            </a:r>
            <a:r>
              <a:rPr kumimoji="1" lang="ja-JP" altLang="en-US" sz="2000" dirty="0">
                <a:latin typeface="UD デジタル 教科書体 N-R" panose="02020400000000000000" pitchFamily="17" charset="-128"/>
                <a:ea typeface="UD デジタル 教科書体 N-R" panose="02020400000000000000" pitchFamily="17" charset="-128"/>
              </a:rPr>
              <a:t>ハンカチ</a:t>
            </a:r>
            <a:r>
              <a:rPr kumimoji="1" lang="ja-JP" altLang="ja-JP" sz="2000" dirty="0" smtClean="0">
                <a:latin typeface="UD デジタル 教科書体 N-R" panose="02020400000000000000" pitchFamily="17" charset="-128"/>
                <a:ea typeface="UD デジタル 教科書体 N-R" panose="02020400000000000000" pitchFamily="17" charset="-128"/>
              </a:rPr>
              <a:t>等</a:t>
            </a:r>
            <a:r>
              <a:rPr kumimoji="1" lang="ja-JP" altLang="ja-JP" sz="2000" dirty="0">
                <a:latin typeface="UD デジタル 教科書体 N-R" panose="02020400000000000000" pitchFamily="17" charset="-128"/>
                <a:ea typeface="UD デジタル 教科書体 N-R" panose="02020400000000000000" pitchFamily="17" charset="-128"/>
              </a:rPr>
              <a:t>を撤収するよう説明しておく</a:t>
            </a:r>
            <a:r>
              <a:rPr kumimoji="1" lang="ja-JP" altLang="ja-JP" sz="2000" dirty="0" smtClean="0">
                <a:latin typeface="UD デジタル 教科書体 N-R" panose="02020400000000000000" pitchFamily="17" charset="-128"/>
                <a:ea typeface="UD デジタル 教科書体 N-R" panose="02020400000000000000" pitchFamily="17" charset="-128"/>
              </a:rPr>
              <a:t>。</a:t>
            </a:r>
            <a:endParaRPr kumimoji="1" lang="ja-JP" altLang="ja-JP" sz="20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3406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正方形/長方形 1"/>
          <p:cNvSpPr/>
          <p:nvPr/>
        </p:nvSpPr>
        <p:spPr>
          <a:xfrm>
            <a:off x="23509" y="899554"/>
            <a:ext cx="9144000" cy="5286062"/>
          </a:xfrm>
          <a:prstGeom prst="rect">
            <a:avLst/>
          </a:prstGeom>
        </p:spPr>
        <p:txBody>
          <a:bodyPr wrap="square">
            <a:spAutoFit/>
          </a:bodyPr>
          <a:lstStyle/>
          <a:p>
            <a:pPr algn="just">
              <a:lnSpc>
                <a:spcPts val="2700"/>
              </a:lnSpc>
              <a:spcAft>
                <a:spcPts val="0"/>
              </a:spcAft>
              <a:tabLst>
                <a:tab pos="1457960" algn="l"/>
              </a:tabLst>
            </a:pPr>
            <a:r>
              <a:rPr lang="ja-JP" altLang="ja-JP" sz="28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28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STEP2</a:t>
            </a:r>
            <a:r>
              <a:rPr lang="ja-JP" altLang="ja-JP" sz="28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ja-JP"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安否</a:t>
            </a:r>
            <a:r>
              <a:rPr lang="ja-JP" altLang="ja-JP"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確認訓練の本来の目的を理解してもらう</a:t>
            </a:r>
            <a:r>
              <a:rPr lang="ja-JP" altLang="ja-JP"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こと</a:t>
            </a:r>
            <a:r>
              <a:rPr lang="en-US" altLang="ja-JP"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ja-JP" altLang="ja-JP"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①</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事前準備</a:t>
            </a:r>
            <a:endParaRPr lang="en-US"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◎自主防災</a:t>
            </a: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組織</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で</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黄色いハンカチ等を</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購入</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・配布</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（活動支援事業の</a:t>
            </a:r>
            <a:r>
              <a:rPr lang="ja-JP" altLang="en-US"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対象です</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ご活用ください。）</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◎自治会等に加入していない家庭にも周知できるよう掲示板等も活用する。</a:t>
            </a:r>
            <a:endParaRPr lang="en-US"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◎安否確認（訓練）実施の基準を定めておく。</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（参考：市は震度４以上で災害</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警戒本部を、震度</a:t>
            </a:r>
            <a:r>
              <a:rPr lang="en-US" altLang="ja-JP"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a:t>
            </a:r>
            <a:r>
              <a:rPr lang="ja-JP" altLang="en-US"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弱以上</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で災害対策本部を設置します。）</a:t>
            </a:r>
            <a:endParaRPr lang="en-US" altLang="ja-JP"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回覧</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板</a:t>
            </a: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やお知らせ</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にて</a:t>
            </a:r>
            <a:r>
              <a:rPr lang="ja-JP" altLang="ja-JP" sz="2000" u="sng" kern="100" dirty="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ハンカチ等が掲示されていない場合は</a:t>
            </a:r>
            <a:r>
              <a:rPr lang="ja-JP" altLang="en-US" sz="2000" u="sng" kern="100" dirty="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役員が</a:t>
            </a:r>
            <a:r>
              <a:rPr lang="ja-JP" altLang="ja-JP"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呼出</a:t>
            </a:r>
            <a:r>
              <a:rPr lang="ja-JP" altLang="en-US"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lang="en-US" altLang="ja-JP"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2000"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しベルを鳴らすことを</a:t>
            </a:r>
            <a:r>
              <a:rPr lang="ja-JP" altLang="en-US"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事前に</a:t>
            </a:r>
            <a:r>
              <a:rPr lang="ja-JP" altLang="ja-JP" sz="2000" u="sng" kern="100" dirty="0" smtClean="0">
                <a:solidFill>
                  <a:srgbClr val="FF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周知</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しておく。</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周知については、トラブル防止の</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ため注意を払うとともに</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旅行や出張で長期不在</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となる方や</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夜勤明けで</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参加が困難な方の</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事前</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tabLst>
                <a:tab pos="1457960" algn="l"/>
              </a:tabLst>
            </a:pP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確認を実施する等、ご検討ください。</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pPr marL="165100" algn="just">
              <a:lnSpc>
                <a:spcPts val="2700"/>
              </a:lnSpc>
              <a:tabLst>
                <a:tab pos="1457960" algn="l"/>
              </a:tabLst>
            </a:pP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②</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訓練当日</a:t>
            </a:r>
            <a:endParaRPr lang="en-US"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65100" algn="just">
              <a:lnSpc>
                <a:spcPts val="2700"/>
              </a:lnSpc>
              <a:spcAft>
                <a:spcPts val="0"/>
              </a:spcAft>
              <a:tabLst>
                <a:tab pos="1457960" algn="l"/>
              </a:tabLst>
            </a:pP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担当役員</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等によ</a:t>
            </a: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り</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確認</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・集計した掲示数</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自治会</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本部</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報告</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（担当</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役員</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等</a:t>
            </a:r>
            <a:endPar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65100" algn="just">
              <a:lnSpc>
                <a:spcPts val="2700"/>
              </a:lnSpc>
              <a:spcAft>
                <a:spcPts val="0"/>
              </a:spcAft>
              <a:tabLst>
                <a:tab pos="1457960" algn="l"/>
              </a:tabLst>
            </a:pP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も</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被災</a:t>
            </a:r>
            <a:r>
              <a:rPr lang="ja-JP" altLang="ja-JP"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する</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可能性があるので</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最低</a:t>
            </a:r>
            <a:r>
              <a:rPr lang="en-US"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名以上</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指定して</a:t>
            </a:r>
            <a:r>
              <a:rPr lang="ja-JP" altLang="en-US"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ください。</a:t>
            </a:r>
            <a:r>
              <a:rPr lang="ja-JP" altLang="ja-JP" sz="16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ja-JP" altLang="ja-JP"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65100" algn="just">
              <a:lnSpc>
                <a:spcPts val="2700"/>
              </a:lnSpc>
              <a:spcAft>
                <a:spcPts val="0"/>
              </a:spcAft>
              <a:tabLst>
                <a:tab pos="1457960" algn="l"/>
              </a:tabLst>
            </a:pP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③</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自治会</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本部</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は、掲示されていた軒数、報告受け時間等を集計</a:t>
            </a:r>
          </a:p>
        </p:txBody>
      </p:sp>
      <p:sp>
        <p:nvSpPr>
          <p:cNvPr id="3" name="正方形/長方形 2"/>
          <p:cNvSpPr/>
          <p:nvPr/>
        </p:nvSpPr>
        <p:spPr>
          <a:xfrm>
            <a:off x="971762" y="91580"/>
            <a:ext cx="7247497" cy="646331"/>
          </a:xfrm>
          <a:prstGeom prst="rect">
            <a:avLst/>
          </a:prstGeom>
        </p:spPr>
        <p:txBody>
          <a:bodyPr wrap="none">
            <a:sp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参加</a:t>
            </a:r>
            <a:r>
              <a:rPr kumimoji="1" lang="ja-JP" altLang="en-US" sz="3600" dirty="0">
                <a:latin typeface="HGPｺﾞｼｯｸE" panose="020B0900000000000000" pitchFamily="50" charset="-128"/>
                <a:ea typeface="HGPｺﾞｼｯｸE" panose="020B0900000000000000" pitchFamily="50" charset="-128"/>
              </a:rPr>
              <a:t>率</a:t>
            </a:r>
            <a:r>
              <a:rPr kumimoji="1" lang="ja-JP" altLang="en-US" sz="3600" dirty="0" smtClean="0">
                <a:latin typeface="HGPｺﾞｼｯｸE" panose="020B0900000000000000" pitchFamily="50" charset="-128"/>
                <a:ea typeface="HGPｺﾞｼｯｸE" panose="020B0900000000000000" pitchFamily="50" charset="-128"/>
              </a:rPr>
              <a:t>が半数を超えてきたら（参考）</a:t>
            </a:r>
            <a:endParaRPr kumimoji="1" lang="ja-JP" altLang="en-US" sz="3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84009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0000">
              <a:srgbClr val="CCFF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正方形/長方形 1"/>
          <p:cNvSpPr/>
          <p:nvPr/>
        </p:nvSpPr>
        <p:spPr>
          <a:xfrm>
            <a:off x="0" y="923330"/>
            <a:ext cx="9144000" cy="5724644"/>
          </a:xfrm>
          <a:prstGeom prst="rect">
            <a:avLst/>
          </a:prstGeom>
        </p:spPr>
        <p:txBody>
          <a:bodyPr wrap="square">
            <a:spAutoFit/>
          </a:bodyPr>
          <a:lstStyle/>
          <a:p>
            <a:pPr indent="165100" algn="just">
              <a:lnSpc>
                <a:spcPct val="150000"/>
              </a:lnSpc>
              <a:tabLst>
                <a:tab pos="1457960" algn="l"/>
              </a:tabLst>
            </a:pPr>
            <a:r>
              <a:rPr lang="ja-JP" altLang="ja-JP" sz="2800" dirty="0" smtClean="0">
                <a:latin typeface="UD デジタル 教科書体 N-R" panose="02020400000000000000" pitchFamily="17" charset="-128"/>
                <a:ea typeface="UD デジタル 教科書体 N-R" panose="02020400000000000000" pitchFamily="17" charset="-128"/>
              </a:rPr>
              <a:t>【</a:t>
            </a:r>
            <a:r>
              <a:rPr lang="en-US" altLang="ja-JP" sz="2800" dirty="0" smtClean="0">
                <a:latin typeface="UD デジタル 教科書体 N-R" panose="02020400000000000000" pitchFamily="17" charset="-128"/>
                <a:ea typeface="UD デジタル 教科書体 N-R" panose="02020400000000000000" pitchFamily="17" charset="-128"/>
              </a:rPr>
              <a:t>STEP</a:t>
            </a:r>
            <a:r>
              <a:rPr lang="en-US" altLang="ja-JP" sz="2800" dirty="0">
                <a:latin typeface="UD デジタル 教科書体 N-R" panose="02020400000000000000" pitchFamily="17" charset="-128"/>
                <a:ea typeface="UD デジタル 教科書体 N-R" panose="02020400000000000000" pitchFamily="17" charset="-128"/>
              </a:rPr>
              <a:t>3</a:t>
            </a:r>
            <a:r>
              <a:rPr lang="ja-JP" altLang="ja-JP" sz="2800" dirty="0" smtClean="0">
                <a:latin typeface="UD デジタル 教科書体 N-R" panose="02020400000000000000" pitchFamily="17" charset="-128"/>
                <a:ea typeface="UD デジタル 教科書体 N-R" panose="02020400000000000000" pitchFamily="17" charset="-128"/>
              </a:rPr>
              <a:t>】</a:t>
            </a:r>
            <a:r>
              <a:rPr lang="en-US" altLang="ja-JP" sz="2000" dirty="0" smtClean="0">
                <a:latin typeface="UD デジタル 教科書体 N-R" panose="02020400000000000000" pitchFamily="17" charset="-128"/>
                <a:ea typeface="UD デジタル 教科書体 N-R" panose="02020400000000000000" pitchFamily="17" charset="-128"/>
              </a:rPr>
              <a:t>‥‥</a:t>
            </a:r>
            <a:r>
              <a:rPr lang="ja-JP" altLang="en-US" sz="2000" dirty="0" smtClean="0">
                <a:latin typeface="UD デジタル 教科書体 N-R" panose="02020400000000000000" pitchFamily="17" charset="-128"/>
                <a:ea typeface="UD デジタル 教科書体 N-R" panose="02020400000000000000" pitchFamily="17" charset="-128"/>
              </a:rPr>
              <a:t>近所と共助で一人でも多くの人を助けるために</a:t>
            </a:r>
            <a:r>
              <a:rPr lang="en-US" altLang="ja-JP" sz="2000" dirty="0" smtClean="0">
                <a:latin typeface="UD デジタル 教科書体 N-R" panose="02020400000000000000" pitchFamily="17" charset="-128"/>
                <a:ea typeface="UD デジタル 教科書体 N-R" panose="02020400000000000000" pitchFamily="17" charset="-128"/>
              </a:rPr>
              <a:t>‥‥</a:t>
            </a:r>
            <a:endParaRPr lang="ja-JP" altLang="ja-JP" sz="2000" dirty="0">
              <a:latin typeface="UD デジタル 教科書体 N-R" panose="02020400000000000000" pitchFamily="17" charset="-128"/>
              <a:ea typeface="UD デジタル 教科書体 N-R" panose="02020400000000000000" pitchFamily="17" charset="-128"/>
            </a:endParaRPr>
          </a:p>
          <a:p>
            <a:pPr indent="165100" algn="just">
              <a:lnSpc>
                <a:spcPct val="150000"/>
              </a:lnSpc>
              <a:spcAft>
                <a:spcPts val="0"/>
              </a:spcAft>
              <a:tabLst>
                <a:tab pos="1457960" algn="l"/>
              </a:tabLst>
            </a:pP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①安否確認訓練の情報に基づき救出班を編成し、救助活動</a:t>
            </a:r>
            <a:r>
              <a:rPr lang="ja-JP" altLang="en-US"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（実動なし）</a:t>
            </a:r>
            <a:endParaRPr lang="en-US"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65100" algn="just">
              <a:lnSpc>
                <a:spcPct val="150000"/>
              </a:lnSpc>
              <a:spcAft>
                <a:spcPts val="0"/>
              </a:spcAft>
              <a:tabLst>
                <a:tab pos="1457960" algn="l"/>
              </a:tabLst>
            </a:pP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②</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前回</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の実績を分析し、</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目標</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設定</a:t>
            </a:r>
            <a:r>
              <a:rPr lang="ja-JP" altLang="ja-JP" sz="16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（参加軒数、掲示割合、確認・集計時間）</a:t>
            </a:r>
            <a:endPar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165100" algn="just">
              <a:lnSpc>
                <a:spcPct val="150000"/>
              </a:lnSpc>
              <a:spcAft>
                <a:spcPts val="0"/>
              </a:spcAft>
              <a:tabLst>
                <a:tab pos="1457960" algn="l"/>
              </a:tabLst>
            </a:pP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③</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目標</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達成のために実施することを列挙し、それを実行</a:t>
            </a:r>
          </a:p>
          <a:p>
            <a:pPr indent="330200" algn="just">
              <a:lnSpc>
                <a:spcPct val="150000"/>
              </a:lnSpc>
              <a:spcAft>
                <a:spcPts val="0"/>
              </a:spcAft>
              <a:tabLst>
                <a:tab pos="1457960" algn="l"/>
              </a:tabLst>
            </a:pP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掲示</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がなく、呼出しベルにも応答しない</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家庭</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には</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本訓練の趣旨を記載</a:t>
            </a:r>
            <a:endParaRPr lang="en-US"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した</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アンケート</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用紙を送付し</a:t>
            </a:r>
            <a:r>
              <a:rPr lang="ja-JP" altLang="en-US"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意見を聴取して</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解決</a:t>
            </a:r>
            <a:r>
              <a:rPr lang="ja-JP" altLang="ja-JP" sz="2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策を模索する</a:t>
            </a:r>
            <a:r>
              <a:rPr lang="ja-JP"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20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確認</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に時間</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がかかった</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班</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・組等</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が</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あればその理由を分析し</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、区分</a:t>
            </a:r>
            <a:endParaRPr lang="en-US"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ja-JP" sz="2200" kern="100" dirty="0" err="1"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けを</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細分化</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する</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か、もしくは</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担当</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役員の増員を検討する</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en-US"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④</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より多くの住民に本訓練の趣旨を理解していただくため、自主</a:t>
            </a:r>
            <a:endParaRPr lang="en-US"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防災</a:t>
            </a:r>
            <a:r>
              <a:rPr lang="ja-JP" altLang="en-US"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組織</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独自で</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回覧板</a:t>
            </a:r>
            <a:r>
              <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や</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掲示物</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を作成するとともに</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、掲示</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要領等</a:t>
            </a:r>
            <a:endParaRPr lang="en-US"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indent="330200" algn="just">
              <a:lnSpc>
                <a:spcPct val="150000"/>
              </a:lnSpc>
              <a:spcAft>
                <a:spcPts val="0"/>
              </a:spcAft>
              <a:tabLst>
                <a:tab pos="1457960" algn="l"/>
              </a:tabLst>
            </a:pP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a:t>
            </a:r>
            <a:r>
              <a:rPr lang="ja-JP" altLang="ja-JP"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工夫</a:t>
            </a:r>
            <a:r>
              <a:rPr lang="ja-JP" altLang="en-US" sz="2200" kern="100" dirty="0" smtClean="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する。</a:t>
            </a:r>
            <a:endParaRPr lang="ja-JP" altLang="ja-JP" sz="22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4" name="正方形/長方形 3"/>
          <p:cNvSpPr/>
          <p:nvPr/>
        </p:nvSpPr>
        <p:spPr>
          <a:xfrm>
            <a:off x="776202" y="91580"/>
            <a:ext cx="7638630" cy="646331"/>
          </a:xfrm>
          <a:prstGeom prst="rect">
            <a:avLst/>
          </a:prstGeom>
        </p:spPr>
        <p:txBody>
          <a:bodyPr wrap="none">
            <a:sp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より</a:t>
            </a:r>
            <a:r>
              <a:rPr kumimoji="1" lang="ja-JP" altLang="en-US" sz="3600" dirty="0">
                <a:latin typeface="HGPｺﾞｼｯｸE" panose="020B0900000000000000" pitchFamily="50" charset="-128"/>
                <a:ea typeface="HGPｺﾞｼｯｸE" panose="020B0900000000000000" pitchFamily="50" charset="-128"/>
              </a:rPr>
              <a:t>実践的</a:t>
            </a:r>
            <a:r>
              <a:rPr kumimoji="1" lang="ja-JP" altLang="en-US" sz="3600" dirty="0" smtClean="0">
                <a:latin typeface="HGPｺﾞｼｯｸE" panose="020B0900000000000000" pitchFamily="50" charset="-128"/>
                <a:ea typeface="HGPｺﾞｼｯｸE" panose="020B0900000000000000" pitchFamily="50" charset="-128"/>
              </a:rPr>
              <a:t>な訓練にするために（参考）</a:t>
            </a:r>
            <a:endParaRPr kumimoji="1" lang="ja-JP" altLang="en-US" sz="3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2508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57901" y="1898851"/>
            <a:ext cx="1414750" cy="1022131"/>
            <a:chOff x="0" y="6092"/>
            <a:chExt cx="647700" cy="455882"/>
          </a:xfrm>
        </p:grpSpPr>
        <p:grpSp>
          <p:nvGrpSpPr>
            <p:cNvPr id="3" name="グループ化 2"/>
            <p:cNvGrpSpPr/>
            <p:nvPr/>
          </p:nvGrpSpPr>
          <p:grpSpPr>
            <a:xfrm>
              <a:off x="0" y="6092"/>
              <a:ext cx="647700" cy="455882"/>
              <a:chOff x="0" y="6092"/>
              <a:chExt cx="647700" cy="455882"/>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1369" t="22029" r="20783" b="11903"/>
              <a:stretch/>
            </p:blipFill>
            <p:spPr bwMode="auto">
              <a:xfrm>
                <a:off x="0" y="46049"/>
                <a:ext cx="647700" cy="415925"/>
              </a:xfrm>
              <a:prstGeom prst="rect">
                <a:avLst/>
              </a:prstGeom>
              <a:ln>
                <a:noFill/>
              </a:ln>
              <a:extLst>
                <a:ext uri="{53640926-AAD7-44D8-BBD7-CCE9431645EC}">
                  <a14:shadowObscured xmlns:a14="http://schemas.microsoft.com/office/drawing/2010/main"/>
                </a:ext>
              </a:extLst>
            </p:spPr>
          </p:pic>
          <p:sp>
            <p:nvSpPr>
              <p:cNvPr id="6" name="正方形/長方形 5"/>
              <p:cNvSpPr/>
              <p:nvPr/>
            </p:nvSpPr>
            <p:spPr>
              <a:xfrm>
                <a:off x="315764" y="6092"/>
                <a:ext cx="128206" cy="48374"/>
              </a:xfrm>
              <a:prstGeom prst="rect">
                <a:avLst/>
              </a:prstGeom>
              <a:solidFill>
                <a:srgbClr val="0000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正方形/長方形 3"/>
            <p:cNvSpPr/>
            <p:nvPr/>
          </p:nvSpPr>
          <p:spPr>
            <a:xfrm>
              <a:off x="141299" y="160258"/>
              <a:ext cx="453911" cy="213799"/>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4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青パト</a:t>
              </a:r>
              <a:endParaRPr lang="ja-JP" sz="44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pic>
        <p:nvPicPr>
          <p:cNvPr id="7" name="図 6"/>
          <p:cNvPicPr/>
          <p:nvPr/>
        </p:nvPicPr>
        <p:blipFill rotWithShape="1">
          <a:blip r:embed="rId4" cstate="print">
            <a:extLst>
              <a:ext uri="{28A0092B-C50C-407E-A947-70E740481C1C}">
                <a14:useLocalDpi xmlns:a14="http://schemas.microsoft.com/office/drawing/2010/main" val="0"/>
              </a:ext>
            </a:extLst>
          </a:blip>
          <a:srcRect l="14683" t="14813" r="17825" b="7211"/>
          <a:stretch/>
        </p:blipFill>
        <p:spPr bwMode="auto">
          <a:xfrm>
            <a:off x="5612486" y="1853590"/>
            <a:ext cx="2102529" cy="1051025"/>
          </a:xfrm>
          <a:prstGeom prst="rect">
            <a:avLst/>
          </a:prstGeom>
          <a:ln>
            <a:noFill/>
          </a:ln>
          <a:extLst>
            <a:ext uri="{53640926-AAD7-44D8-BBD7-CCE9431645EC}">
              <a14:shadowObscured xmlns:a14="http://schemas.microsoft.com/office/drawing/2010/main"/>
            </a:ext>
          </a:extLst>
        </p:spPr>
      </p:pic>
      <p:grpSp>
        <p:nvGrpSpPr>
          <p:cNvPr id="8" name="グループ化 7"/>
          <p:cNvGrpSpPr/>
          <p:nvPr/>
        </p:nvGrpSpPr>
        <p:grpSpPr>
          <a:xfrm>
            <a:off x="3920367" y="1885136"/>
            <a:ext cx="1442592" cy="1019479"/>
            <a:chOff x="0" y="4201"/>
            <a:chExt cx="647700" cy="457773"/>
          </a:xfrm>
        </p:grpSpPr>
        <p:grpSp>
          <p:nvGrpSpPr>
            <p:cNvPr id="9" name="グループ化 8"/>
            <p:cNvGrpSpPr/>
            <p:nvPr/>
          </p:nvGrpSpPr>
          <p:grpSpPr>
            <a:xfrm>
              <a:off x="0" y="4201"/>
              <a:ext cx="647700" cy="457773"/>
              <a:chOff x="0" y="4201"/>
              <a:chExt cx="647700" cy="457773"/>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21369" t="22029" r="20783" b="11903"/>
              <a:stretch/>
            </p:blipFill>
            <p:spPr bwMode="auto">
              <a:xfrm>
                <a:off x="0" y="46049"/>
                <a:ext cx="647700" cy="415925"/>
              </a:xfrm>
              <a:prstGeom prst="rect">
                <a:avLst/>
              </a:prstGeom>
              <a:ln>
                <a:noFill/>
              </a:ln>
              <a:extLst>
                <a:ext uri="{53640926-AAD7-44D8-BBD7-CCE9431645EC}">
                  <a14:shadowObscured xmlns:a14="http://schemas.microsoft.com/office/drawing/2010/main"/>
                </a:ext>
              </a:extLst>
            </p:spPr>
          </p:pic>
          <p:sp>
            <p:nvSpPr>
              <p:cNvPr id="12" name="正方形/長方形 11"/>
              <p:cNvSpPr/>
              <p:nvPr/>
            </p:nvSpPr>
            <p:spPr>
              <a:xfrm>
                <a:off x="315764" y="4201"/>
                <a:ext cx="128206" cy="483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正方形/長方形 9"/>
            <p:cNvSpPr/>
            <p:nvPr/>
          </p:nvSpPr>
          <p:spPr>
            <a:xfrm>
              <a:off x="124990" y="160635"/>
              <a:ext cx="453911" cy="21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4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赤パト</a:t>
              </a:r>
              <a:endParaRPr lang="ja-JP" sz="24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sp>
        <p:nvSpPr>
          <p:cNvPr id="13" name="正方形/長方形 12"/>
          <p:cNvSpPr/>
          <p:nvPr/>
        </p:nvSpPr>
        <p:spPr>
          <a:xfrm>
            <a:off x="393895" y="314347"/>
            <a:ext cx="8496886" cy="1384995"/>
          </a:xfrm>
          <a:prstGeom prst="rect">
            <a:avLst/>
          </a:prstGeom>
        </p:spPr>
        <p:txBody>
          <a:bodyPr wrap="square">
            <a:spAutoFit/>
          </a:bodyPr>
          <a:lstStyle/>
          <a:p>
            <a:pPr lvl="0" defTabSz="914400"/>
            <a:r>
              <a:rPr kumimoji="1" lang="ja-JP" altLang="en-US" sz="2800" dirty="0" smtClean="0">
                <a:latin typeface="HGPｺﾞｼｯｸE" panose="020B0900000000000000" pitchFamily="50" charset="-128"/>
                <a:ea typeface="HGPｺﾞｼｯｸE" panose="020B0900000000000000" pitchFamily="50" charset="-128"/>
              </a:rPr>
              <a:t>「市</a:t>
            </a:r>
            <a:r>
              <a:rPr kumimoji="1" lang="ja-JP" altLang="en-US" sz="2800" dirty="0">
                <a:latin typeface="HGPｺﾞｼｯｸE" panose="020B0900000000000000" pitchFamily="50" charset="-128"/>
                <a:ea typeface="HGPｺﾞｼｯｸE" panose="020B0900000000000000" pitchFamily="50" charset="-128"/>
              </a:rPr>
              <a:t>役所の車が巡回する</a:t>
            </a:r>
            <a:r>
              <a:rPr kumimoji="1" lang="ja-JP" altLang="en-US" sz="2800" dirty="0" smtClean="0">
                <a:latin typeface="HGPｺﾞｼｯｸE" panose="020B0900000000000000" pitchFamily="50" charset="-128"/>
                <a:ea typeface="HGPｺﾞｼｯｸE" panose="020B0900000000000000" pitchFamily="50" charset="-128"/>
              </a:rPr>
              <a:t>から</a:t>
            </a:r>
            <a:r>
              <a:rPr kumimoji="1" lang="ja-JP" altLang="en-US" sz="2800" dirty="0">
                <a:latin typeface="HGPｺﾞｼｯｸE" panose="020B0900000000000000" pitchFamily="50" charset="-128"/>
                <a:ea typeface="HGPｺﾞｼｯｸE" panose="020B0900000000000000" pitchFamily="50" charset="-128"/>
              </a:rPr>
              <a:t>自主防災</a:t>
            </a:r>
            <a:r>
              <a:rPr kumimoji="1" lang="ja-JP" altLang="en-US" sz="2800" dirty="0" smtClean="0">
                <a:latin typeface="HGPｺﾞｼｯｸE" panose="020B0900000000000000" pitchFamily="50" charset="-128"/>
                <a:ea typeface="HGPｺﾞｼｯｸE" panose="020B0900000000000000" pitchFamily="50" charset="-128"/>
              </a:rPr>
              <a:t>組織の役員は</a:t>
            </a:r>
            <a:r>
              <a:rPr kumimoji="1" lang="ja-JP" altLang="en-US" sz="2800" dirty="0">
                <a:latin typeface="HGPｺﾞｼｯｸE" panose="020B0900000000000000" pitchFamily="50" charset="-128"/>
                <a:ea typeface="HGPｺﾞｼｯｸE" panose="020B0900000000000000" pitchFamily="50" charset="-128"/>
              </a:rPr>
              <a:t>見て回る必要はないので</a:t>
            </a:r>
            <a:r>
              <a:rPr kumimoji="1" lang="ja-JP" altLang="en-US" sz="2800" dirty="0" smtClean="0">
                <a:latin typeface="HGPｺﾞｼｯｸE" panose="020B0900000000000000" pitchFamily="50" charset="-128"/>
                <a:ea typeface="HGPｺﾞｼｯｸE" panose="020B0900000000000000" pitchFamily="50" charset="-128"/>
              </a:rPr>
              <a:t>は？」と</a:t>
            </a:r>
            <a:r>
              <a:rPr kumimoji="1" lang="ja-JP" altLang="en-US" sz="2800" dirty="0">
                <a:latin typeface="HGPｺﾞｼｯｸE" panose="020B0900000000000000" pitchFamily="50" charset="-128"/>
                <a:ea typeface="HGPｺﾞｼｯｸE" panose="020B0900000000000000" pitchFamily="50" charset="-128"/>
              </a:rPr>
              <a:t>いう方がおられます</a:t>
            </a:r>
            <a:r>
              <a:rPr kumimoji="1" lang="ja-JP" altLang="en-US" sz="2800" dirty="0" smtClean="0">
                <a:latin typeface="HGPｺﾞｼｯｸE" panose="020B0900000000000000" pitchFamily="50" charset="-128"/>
                <a:ea typeface="HGPｺﾞｼｯｸE" panose="020B0900000000000000" pitchFamily="50" charset="-128"/>
              </a:rPr>
              <a:t>が、</a:t>
            </a:r>
            <a:endParaRPr kumimoji="1" lang="en-US" altLang="ja-JP" sz="2800" dirty="0" smtClean="0">
              <a:latin typeface="HGPｺﾞｼｯｸE" panose="020B0900000000000000" pitchFamily="50" charset="-128"/>
              <a:ea typeface="HGPｺﾞｼｯｸE" panose="020B0900000000000000" pitchFamily="50" charset="-128"/>
            </a:endParaRPr>
          </a:p>
          <a:p>
            <a:pPr lvl="0" defTabSz="914400"/>
            <a:r>
              <a:rPr kumimoji="1" lang="ja-JP" altLang="en-US" sz="2800" dirty="0" smtClean="0">
                <a:solidFill>
                  <a:prstClr val="black"/>
                </a:solidFill>
                <a:latin typeface="HGPｺﾞｼｯｸE" panose="020B0900000000000000" pitchFamily="50" charset="-128"/>
                <a:ea typeface="HGPｺﾞｼｯｸE" panose="020B0900000000000000" pitchFamily="50" charset="-128"/>
              </a:rPr>
              <a:t>市役所、警察車両等が地域を巡回</a:t>
            </a:r>
            <a:r>
              <a:rPr kumimoji="1" lang="ja-JP" altLang="en-US" sz="2800" dirty="0">
                <a:solidFill>
                  <a:prstClr val="black"/>
                </a:solidFill>
                <a:latin typeface="HGPｺﾞｼｯｸE" panose="020B0900000000000000" pitchFamily="50" charset="-128"/>
                <a:ea typeface="HGPｺﾞｼｯｸE" panose="020B0900000000000000" pitchFamily="50" charset="-128"/>
              </a:rPr>
              <a:t>するの</a:t>
            </a:r>
            <a:r>
              <a:rPr kumimoji="1" lang="ja-JP" altLang="en-US" sz="2800" dirty="0" smtClean="0">
                <a:solidFill>
                  <a:prstClr val="black"/>
                </a:solidFill>
                <a:latin typeface="HGPｺﾞｼｯｸE" panose="020B0900000000000000" pitchFamily="50" charset="-128"/>
                <a:ea typeface="HGPｺﾞｼｯｸE" panose="020B0900000000000000" pitchFamily="50" charset="-128"/>
              </a:rPr>
              <a:t>は</a:t>
            </a:r>
            <a:endParaRPr kumimoji="1"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14" name="正方形/長方形 13"/>
          <p:cNvSpPr/>
          <p:nvPr/>
        </p:nvSpPr>
        <p:spPr>
          <a:xfrm>
            <a:off x="-23386" y="3050737"/>
            <a:ext cx="9144000" cy="553998"/>
          </a:xfrm>
          <a:prstGeom prst="rect">
            <a:avLst/>
          </a:prstGeom>
        </p:spPr>
        <p:txBody>
          <a:bodyPr wrap="square">
            <a:spAutoFit/>
          </a:bodyPr>
          <a:lstStyle/>
          <a:p>
            <a:pPr algn="ctr"/>
            <a:r>
              <a:rPr kumimoji="1" lang="ja-JP" altLang="en-US" sz="3000" dirty="0" smtClean="0">
                <a:latin typeface="HGPｺﾞｼｯｸE" panose="020B0900000000000000" pitchFamily="50" charset="-128"/>
                <a:ea typeface="HGPｺﾞｼｯｸE" panose="020B0900000000000000" pitchFamily="50" charset="-128"/>
              </a:rPr>
              <a:t>ハンカチ等の</a:t>
            </a:r>
            <a:r>
              <a:rPr kumimoji="1" lang="ja-JP" altLang="en-US" sz="3000" dirty="0">
                <a:latin typeface="HGPｺﾞｼｯｸE" panose="020B0900000000000000" pitchFamily="50" charset="-128"/>
                <a:ea typeface="HGPｺﾞｼｯｸE" panose="020B0900000000000000" pitchFamily="50" charset="-128"/>
              </a:rPr>
              <a:t>数を数えているのではありません。</a:t>
            </a:r>
          </a:p>
        </p:txBody>
      </p:sp>
      <p:sp>
        <p:nvSpPr>
          <p:cNvPr id="15" name="正方形/長方形 14"/>
          <p:cNvSpPr/>
          <p:nvPr/>
        </p:nvSpPr>
        <p:spPr>
          <a:xfrm>
            <a:off x="853538" y="4109744"/>
            <a:ext cx="7390165" cy="1754326"/>
          </a:xfrm>
          <a:prstGeom prst="rect">
            <a:avLst/>
          </a:prstGeom>
        </p:spPr>
        <p:txBody>
          <a:bodyPr wrap="none">
            <a:sp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市役所は</a:t>
            </a: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被害状況の把握、</a:t>
            </a:r>
            <a:endParaRPr kumimoji="1" lang="en-US" altLang="ja-JP" sz="3600" dirty="0" smtClean="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3600" dirty="0" smtClean="0">
                <a:latin typeface="HGPｺﾞｼｯｸE" panose="020B0900000000000000" pitchFamily="50" charset="-128"/>
                <a:ea typeface="HGPｺﾞｼｯｸE" panose="020B0900000000000000" pitchFamily="50" charset="-128"/>
              </a:rPr>
              <a:t>警察は</a:t>
            </a:r>
            <a:r>
              <a:rPr kumimoji="1" lang="ja-JP" altLang="en-US" sz="3600" dirty="0" smtClean="0">
                <a:solidFill>
                  <a:srgbClr val="FF0000"/>
                </a:solidFill>
                <a:latin typeface="HGPｺﾞｼｯｸE" panose="020B0900000000000000" pitchFamily="50" charset="-128"/>
                <a:ea typeface="HGPｺﾞｼｯｸE" panose="020B0900000000000000" pitchFamily="50" charset="-128"/>
              </a:rPr>
              <a:t>空き巣被害等を防止</a:t>
            </a:r>
            <a:r>
              <a:rPr kumimoji="1" lang="ja-JP" altLang="en-US" sz="3600" dirty="0" smtClean="0">
                <a:latin typeface="HGPｺﾞｼｯｸE" panose="020B0900000000000000" pitchFamily="50" charset="-128"/>
                <a:ea typeface="HGPｺﾞｼｯｸE" panose="020B0900000000000000" pitchFamily="50" charset="-128"/>
              </a:rPr>
              <a:t>するため</a:t>
            </a:r>
            <a:endParaRPr kumimoji="1" lang="en-US" altLang="ja-JP" sz="3600" dirty="0" smtClean="0">
              <a:latin typeface="HGPｺﾞｼｯｸE" panose="020B0900000000000000" pitchFamily="50" charset="-128"/>
              <a:ea typeface="HGPｺﾞｼｯｸE" panose="020B0900000000000000" pitchFamily="50" charset="-128"/>
            </a:endParaRPr>
          </a:p>
          <a:p>
            <a:pPr algn="ctr"/>
            <a:r>
              <a:rPr kumimoji="1" lang="ja-JP" altLang="en-US" sz="3600" dirty="0" smtClean="0">
                <a:latin typeface="HGPｺﾞｼｯｸE" panose="020B0900000000000000" pitchFamily="50" charset="-128"/>
                <a:ea typeface="HGPｺﾞｼｯｸE" panose="020B0900000000000000" pitchFamily="50" charset="-128"/>
              </a:rPr>
              <a:t>地域の警戒巡視を実施します。</a:t>
            </a:r>
            <a:endParaRPr lang="ja-JP" altLang="en-US" sz="3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7614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97742" y="622067"/>
            <a:ext cx="6611105" cy="2123658"/>
          </a:xfrm>
          <a:prstGeom prst="rect">
            <a:avLst/>
          </a:prstGeom>
        </p:spPr>
        <p:txBody>
          <a:bodyPr wrap="none">
            <a:spAutoFit/>
          </a:bodyPr>
          <a:lstStyle/>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短時間にハンカチ等の数を</a:t>
            </a:r>
            <a:endParaRPr kumimoji="1" lang="en-US" altLang="ja-JP" sz="44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確認・集計するためだけの</a:t>
            </a:r>
            <a:endParaRPr kumimoji="1" lang="en-US" altLang="ja-JP" sz="44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訓練ではありません！</a:t>
            </a:r>
            <a:endParaRPr kumimoji="1" lang="ja-JP" altLang="en-US" sz="4400" dirty="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697905" y="2918432"/>
            <a:ext cx="8028159" cy="2123658"/>
          </a:xfrm>
          <a:prstGeom prst="rect">
            <a:avLst/>
          </a:prstGeom>
          <a:solidFill>
            <a:srgbClr val="FFFFCC"/>
          </a:solidFill>
          <a:ln w="38100">
            <a:solidFill>
              <a:schemeClr val="tx1"/>
            </a:solidFill>
          </a:ln>
        </p:spPr>
        <p:txBody>
          <a:bodyPr wrap="none">
            <a:spAutoFit/>
          </a:bodyPr>
          <a:lstStyle/>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家の中で動けなくなった負傷者を</a:t>
            </a:r>
            <a:endParaRPr kumimoji="1" lang="en-US" altLang="ja-JP" sz="44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できるだけ早く探し出し、</a:t>
            </a:r>
            <a:endParaRPr kumimoji="1" lang="en-US" altLang="ja-JP" sz="44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4400" dirty="0" smtClean="0">
                <a:latin typeface="HGP創英角ﾎﾟｯﾌﾟ体" panose="040B0A00000000000000" pitchFamily="50" charset="-128"/>
                <a:ea typeface="HGP創英角ﾎﾟｯﾌﾟ体" panose="040B0A00000000000000" pitchFamily="50" charset="-128"/>
              </a:rPr>
              <a:t>救助するための手段の一つ</a:t>
            </a:r>
            <a:endParaRPr kumimoji="1" lang="en-US" altLang="ja-JP" sz="4400" dirty="0" smtClean="0">
              <a:latin typeface="HGP創英角ﾎﾟｯﾌﾟ体" panose="040B0A00000000000000" pitchFamily="50" charset="-128"/>
              <a:ea typeface="HGP創英角ﾎﾟｯﾌﾟ体" panose="040B0A00000000000000" pitchFamily="50" charset="-128"/>
            </a:endParaRPr>
          </a:p>
        </p:txBody>
      </p:sp>
      <p:sp>
        <p:nvSpPr>
          <p:cNvPr id="4" name="正方形/長方形 3"/>
          <p:cNvSpPr/>
          <p:nvPr/>
        </p:nvSpPr>
        <p:spPr>
          <a:xfrm>
            <a:off x="5534132" y="5349797"/>
            <a:ext cx="3453189" cy="523220"/>
          </a:xfrm>
          <a:prstGeom prst="rect">
            <a:avLst/>
          </a:prstGeom>
        </p:spPr>
        <p:txBody>
          <a:bodyPr wrap="none">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ということを忘れずに</a:t>
            </a:r>
          </a:p>
        </p:txBody>
      </p:sp>
      <p:sp>
        <p:nvSpPr>
          <p:cNvPr id="5" name="正方形/長方形 4"/>
          <p:cNvSpPr/>
          <p:nvPr/>
        </p:nvSpPr>
        <p:spPr>
          <a:xfrm>
            <a:off x="200132" y="98847"/>
            <a:ext cx="2669320" cy="523220"/>
          </a:xfrm>
          <a:prstGeom prst="rect">
            <a:avLst/>
          </a:prstGeom>
        </p:spPr>
        <p:txBody>
          <a:bodyPr wrap="none">
            <a:spAutoFit/>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安否確認訓練は</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19930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1368</TotalTime>
  <Words>1430</Words>
  <Application>Microsoft Office PowerPoint</Application>
  <PresentationFormat>画面に合わせる (4:3)</PresentationFormat>
  <Paragraphs>104</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HGPｺﾞｼｯｸE</vt:lpstr>
      <vt:lpstr>HGP創英角ﾎﾟｯﾌﾟ体</vt:lpstr>
      <vt:lpstr>UD デジタル 教科書体 N-R</vt:lpstr>
      <vt:lpstr>游ゴシック</vt:lpstr>
      <vt:lpstr>游ゴシック Light</vt:lpstr>
      <vt:lpstr>Arial</vt:lpstr>
      <vt:lpstr>Calibri</vt:lpstr>
      <vt:lpstr>Calibri Light</vt:lpstr>
      <vt:lpstr>Times New Roman</vt:lpstr>
      <vt:lpstr>Office テーマ</vt:lpstr>
      <vt:lpstr>安否確認訓練は 思いやり訓練</vt:lpstr>
      <vt:lpstr>掲示方法は自治会で 早く、確実に確認できる方法を模索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安否確認訓練は 思いやり訓練</dc:title>
  <dc:creator>oj008008</dc:creator>
  <cp:lastModifiedBy>oj008008</cp:lastModifiedBy>
  <cp:revision>87</cp:revision>
  <cp:lastPrinted>2024-01-05T02:49:38Z</cp:lastPrinted>
  <dcterms:created xsi:type="dcterms:W3CDTF">2022-09-19T09:17:59Z</dcterms:created>
  <dcterms:modified xsi:type="dcterms:W3CDTF">2024-01-11T00:07:25Z</dcterms:modified>
</cp:coreProperties>
</file>